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799"/>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899"/>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599"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599"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799"/>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4"/>
            <a:chOff x="0" y="3903669"/>
            <a:chExt cx="9144000" cy="1239924"/>
          </a:xfrm>
        </p:grpSpPr>
        <p:sp>
          <p:nvSpPr>
            <p:cNvPr id="30" name="Shape 30"/>
            <p:cNvSpPr/>
            <p:nvPr/>
          </p:nvSpPr>
          <p:spPr>
            <a:xfrm>
              <a:off x="8154895" y="3903669"/>
              <a:ext cx="989099" cy="987899"/>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099" cy="987899"/>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099" cy="9878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099" cy="987899"/>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19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599"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599"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599"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899"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899"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599"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7999" cy="3103199"/>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199" cy="15644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199" cy="12692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599"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599"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mJWM8xc-3i4" TargetMode="External"/><Relationship Id="rId4" Type="http://schemas.openxmlformats.org/officeDocument/2006/relationships/hyperlink" Target="https://www.youtube.com/watch?v=7iyxocIhfu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3HQwYbwmya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6.png"/><Relationship Id="rId4" Type="http://schemas.openxmlformats.org/officeDocument/2006/relationships/image" Target="../media/image02.png"/><Relationship Id="rId5" Type="http://schemas.openxmlformats.org/officeDocument/2006/relationships/image" Target="../media/image07.png"/><Relationship Id="rId6" Type="http://schemas.openxmlformats.org/officeDocument/2006/relationships/image" Target="../media/image0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799"/>
          </a:xfrm>
          <a:prstGeom prst="rect">
            <a:avLst/>
          </a:prstGeom>
        </p:spPr>
        <p:txBody>
          <a:bodyPr anchorCtr="0" anchor="b" bIns="91425" lIns="91425" rIns="91425" tIns="91425">
            <a:noAutofit/>
          </a:bodyPr>
          <a:lstStyle/>
          <a:p>
            <a:pPr lvl="0">
              <a:spcBef>
                <a:spcPts val="0"/>
              </a:spcBef>
              <a:buNone/>
            </a:pPr>
            <a:r>
              <a:rPr lang="en"/>
              <a:t>Soil and Soil Profiles</a:t>
            </a:r>
          </a:p>
        </p:txBody>
      </p:sp>
      <p:sp>
        <p:nvSpPr>
          <p:cNvPr id="86" name="Shape 86"/>
          <p:cNvSpPr txBox="1"/>
          <p:nvPr>
            <p:ph idx="1" type="subTitle"/>
          </p:nvPr>
        </p:nvSpPr>
        <p:spPr>
          <a:xfrm>
            <a:off x="598088" y="2715912"/>
            <a:ext cx="8222100" cy="432899"/>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C Horizon</a:t>
            </a:r>
          </a:p>
        </p:txBody>
      </p:sp>
      <p:sp>
        <p:nvSpPr>
          <p:cNvPr id="148" name="Shape 148"/>
          <p:cNvSpPr txBox="1"/>
          <p:nvPr>
            <p:ph idx="1" type="body"/>
          </p:nvPr>
        </p:nvSpPr>
        <p:spPr>
          <a:xfrm>
            <a:off x="311700" y="1229875"/>
            <a:ext cx="8520599" cy="3339000"/>
          </a:xfrm>
          <a:prstGeom prst="rect">
            <a:avLst/>
          </a:prstGeom>
        </p:spPr>
        <p:txBody>
          <a:bodyPr anchorCtr="0" anchor="t" bIns="91425" lIns="91425" rIns="91425" tIns="91425">
            <a:noAutofit/>
          </a:bodyPr>
          <a:lstStyle/>
          <a:p>
            <a:pPr lvl="0">
              <a:spcBef>
                <a:spcPts val="0"/>
              </a:spcBef>
              <a:buNone/>
            </a:pPr>
            <a:r>
              <a:rPr lang="en" sz="2400">
                <a:solidFill>
                  <a:srgbClr val="003300"/>
                </a:solidFill>
              </a:rPr>
              <a:t>This is the layer that we call "</a:t>
            </a:r>
            <a:r>
              <a:rPr b="1" lang="en" sz="2400">
                <a:solidFill>
                  <a:srgbClr val="003300"/>
                </a:solidFill>
              </a:rPr>
              <a:t>regolith</a:t>
            </a:r>
            <a:r>
              <a:rPr lang="en" sz="2400">
                <a:solidFill>
                  <a:srgbClr val="003300"/>
                </a:solidFill>
              </a:rPr>
              <a:t>" and it is located just below the B Horizon. This layer is made up of slightly unbroken rock and only a little bit of organic material is found here. Plant roots are not found in this layer.</a:t>
            </a:r>
          </a:p>
        </p:txBody>
      </p:sp>
      <p:pic>
        <p:nvPicPr>
          <p:cNvPr id="149" name="Shape 149"/>
          <p:cNvPicPr preferRelativeResize="0"/>
          <p:nvPr/>
        </p:nvPicPr>
        <p:blipFill>
          <a:blip r:embed="rId3">
            <a:alphaModFix/>
          </a:blip>
          <a:stretch>
            <a:fillRect/>
          </a:stretch>
        </p:blipFill>
        <p:spPr>
          <a:xfrm>
            <a:off x="6784412" y="2510837"/>
            <a:ext cx="2047875" cy="25812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R Horizon</a:t>
            </a:r>
          </a:p>
        </p:txBody>
      </p:sp>
      <p:sp>
        <p:nvSpPr>
          <p:cNvPr id="155" name="Shape 155"/>
          <p:cNvSpPr txBox="1"/>
          <p:nvPr>
            <p:ph idx="1" type="body"/>
          </p:nvPr>
        </p:nvSpPr>
        <p:spPr>
          <a:xfrm>
            <a:off x="311700" y="1229875"/>
            <a:ext cx="8520599" cy="3339000"/>
          </a:xfrm>
          <a:prstGeom prst="rect">
            <a:avLst/>
          </a:prstGeom>
        </p:spPr>
        <p:txBody>
          <a:bodyPr anchorCtr="0" anchor="t" bIns="91425" lIns="91425" rIns="91425" tIns="91425">
            <a:noAutofit/>
          </a:bodyPr>
          <a:lstStyle/>
          <a:p>
            <a:pPr lvl="0">
              <a:spcBef>
                <a:spcPts val="0"/>
              </a:spcBef>
              <a:buNone/>
            </a:pPr>
            <a:r>
              <a:rPr lang="en" sz="2400">
                <a:solidFill>
                  <a:srgbClr val="432E1E"/>
                </a:solidFill>
                <a:highlight>
                  <a:srgbClr val="FFFFFF"/>
                </a:highlight>
              </a:rPr>
              <a:t>A mass of rock such as granite, basalt, quartzite, limestone or sandstone that forms the parent material for some soils – if the </a:t>
            </a:r>
            <a:r>
              <a:rPr b="1" lang="en" sz="2400">
                <a:solidFill>
                  <a:srgbClr val="432E1E"/>
                </a:solidFill>
                <a:highlight>
                  <a:srgbClr val="FFFFFF"/>
                </a:highlight>
              </a:rPr>
              <a:t>bedrock</a:t>
            </a:r>
            <a:r>
              <a:rPr lang="en" sz="2400">
                <a:solidFill>
                  <a:srgbClr val="432E1E"/>
                </a:solidFill>
                <a:highlight>
                  <a:srgbClr val="FFFFFF"/>
                </a:highlight>
              </a:rPr>
              <a:t> is close enough to the surface to weather. This is not soil and is located under the C horizon.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Three main soil ingredients </a:t>
            </a:r>
          </a:p>
        </p:txBody>
      </p:sp>
      <p:sp>
        <p:nvSpPr>
          <p:cNvPr id="161" name="Shape 161"/>
          <p:cNvSpPr txBox="1"/>
          <p:nvPr>
            <p:ph idx="1" type="body"/>
          </p:nvPr>
        </p:nvSpPr>
        <p:spPr>
          <a:xfrm>
            <a:off x="311700" y="1229875"/>
            <a:ext cx="8520599" cy="3699599"/>
          </a:xfrm>
          <a:prstGeom prst="rect">
            <a:avLst/>
          </a:prstGeom>
        </p:spPr>
        <p:txBody>
          <a:bodyPr anchorCtr="0" anchor="t" bIns="91425" lIns="91425" rIns="91425" tIns="91425">
            <a:noAutofit/>
          </a:bodyPr>
          <a:lstStyle/>
          <a:p>
            <a:pPr lvl="0" rtl="0">
              <a:spcBef>
                <a:spcPts val="0"/>
              </a:spcBef>
              <a:buNone/>
            </a:pPr>
            <a:r>
              <a:rPr lang="en" sz="2400"/>
              <a:t>Clay </a:t>
            </a:r>
          </a:p>
          <a:p>
            <a:pPr lvl="0" rtl="0">
              <a:spcBef>
                <a:spcPts val="0"/>
              </a:spcBef>
              <a:buNone/>
            </a:pPr>
            <a:r>
              <a:rPr lang="en" sz="2400"/>
              <a:t>Sand</a:t>
            </a:r>
          </a:p>
          <a:p>
            <a:pPr lvl="0" rtl="0">
              <a:spcBef>
                <a:spcPts val="0"/>
              </a:spcBef>
              <a:buNone/>
            </a:pPr>
            <a:r>
              <a:rPr lang="en" sz="2400"/>
              <a:t>Silt</a:t>
            </a:r>
          </a:p>
          <a:p>
            <a:pPr lvl="0" rtl="0">
              <a:spcBef>
                <a:spcPts val="0"/>
              </a:spcBef>
              <a:buNone/>
            </a:pPr>
            <a:r>
              <a:rPr lang="en" sz="2400"/>
              <a:t>Loam - a mixture of sand, clay and humus</a:t>
            </a:r>
          </a:p>
          <a:p>
            <a:pPr lvl="0">
              <a:spcBef>
                <a:spcPts val="0"/>
              </a:spcBef>
              <a:buNone/>
            </a:pPr>
            <a:r>
              <a:rPr lang="en" sz="2400"/>
              <a:t>Humus - decaying plants and animals and living organisms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Properties of Soil</a:t>
            </a:r>
          </a:p>
        </p:txBody>
      </p:sp>
      <p:sp>
        <p:nvSpPr>
          <p:cNvPr id="167" name="Shape 167"/>
          <p:cNvSpPr txBox="1"/>
          <p:nvPr>
            <p:ph idx="1" type="body"/>
          </p:nvPr>
        </p:nvSpPr>
        <p:spPr>
          <a:xfrm>
            <a:off x="311700" y="1229875"/>
            <a:ext cx="8520599" cy="3339000"/>
          </a:xfrm>
          <a:prstGeom prst="rect">
            <a:avLst/>
          </a:prstGeom>
        </p:spPr>
        <p:txBody>
          <a:bodyPr anchorCtr="0" anchor="t" bIns="91425" lIns="91425" rIns="91425" tIns="91425">
            <a:noAutofit/>
          </a:bodyPr>
          <a:lstStyle/>
          <a:p>
            <a:pPr lvl="0" rtl="0">
              <a:spcBef>
                <a:spcPts val="0"/>
              </a:spcBef>
              <a:buNone/>
            </a:pPr>
            <a:r>
              <a:rPr b="1" lang="en" sz="2400"/>
              <a:t>Texture</a:t>
            </a:r>
            <a:r>
              <a:rPr lang="en" sz="2400"/>
              <a:t> - This is determined by the size of weathered rock particles it contains</a:t>
            </a:r>
          </a:p>
          <a:p>
            <a:pPr lvl="0" rtl="0">
              <a:spcBef>
                <a:spcPts val="0"/>
              </a:spcBef>
              <a:buNone/>
            </a:pPr>
            <a:r>
              <a:t/>
            </a:r>
            <a:endParaRPr sz="2400"/>
          </a:p>
          <a:p>
            <a:pPr lvl="0" rtl="0">
              <a:spcBef>
                <a:spcPts val="0"/>
              </a:spcBef>
              <a:buNone/>
            </a:pPr>
            <a:r>
              <a:rPr lang="en" sz="2400"/>
              <a:t>These are classified into three types sand, silt and clay.</a:t>
            </a:r>
          </a:p>
          <a:p>
            <a:pPr lvl="0">
              <a:spcBef>
                <a:spcPts val="0"/>
              </a:spcBef>
              <a:buNone/>
            </a:pPr>
            <a:r>
              <a:rPr lang="en" sz="2400"/>
              <a:t>Sand particles are the largest and clay are the smallest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Properties of Soil</a:t>
            </a:r>
          </a:p>
        </p:txBody>
      </p:sp>
      <p:sp>
        <p:nvSpPr>
          <p:cNvPr id="173" name="Shape 173"/>
          <p:cNvSpPr txBox="1"/>
          <p:nvPr>
            <p:ph idx="1" type="body"/>
          </p:nvPr>
        </p:nvSpPr>
        <p:spPr>
          <a:xfrm>
            <a:off x="311700" y="1261950"/>
            <a:ext cx="8520599" cy="3339000"/>
          </a:xfrm>
          <a:prstGeom prst="rect">
            <a:avLst/>
          </a:prstGeom>
        </p:spPr>
        <p:txBody>
          <a:bodyPr anchorCtr="0" anchor="t" bIns="91425" lIns="91425" rIns="91425" tIns="91425">
            <a:noAutofit/>
          </a:bodyPr>
          <a:lstStyle/>
          <a:p>
            <a:pPr lvl="0" rtl="0">
              <a:spcBef>
                <a:spcPts val="0"/>
              </a:spcBef>
              <a:buNone/>
            </a:pPr>
            <a:r>
              <a:rPr b="1" lang="en" sz="2400"/>
              <a:t>Pore space</a:t>
            </a:r>
            <a:r>
              <a:rPr lang="en" sz="2400"/>
              <a:t> - the amount of space between particles</a:t>
            </a:r>
          </a:p>
          <a:p>
            <a:pPr lvl="0">
              <a:spcBef>
                <a:spcPts val="0"/>
              </a:spcBef>
              <a:buNone/>
            </a:pPr>
            <a:r>
              <a:rPr lang="en" sz="2400"/>
              <a:t>These spaces are caused by water and air.  Soils range from 25 - 60% pore space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Properties of soil </a:t>
            </a:r>
          </a:p>
        </p:txBody>
      </p:sp>
      <p:sp>
        <p:nvSpPr>
          <p:cNvPr id="179" name="Shape 179"/>
          <p:cNvSpPr txBox="1"/>
          <p:nvPr>
            <p:ph idx="1" type="body"/>
          </p:nvPr>
        </p:nvSpPr>
        <p:spPr>
          <a:xfrm>
            <a:off x="311700" y="1229875"/>
            <a:ext cx="8520599" cy="3339000"/>
          </a:xfrm>
          <a:prstGeom prst="rect">
            <a:avLst/>
          </a:prstGeom>
        </p:spPr>
        <p:txBody>
          <a:bodyPr anchorCtr="0" anchor="t" bIns="91425" lIns="91425" rIns="91425" tIns="91425">
            <a:noAutofit/>
          </a:bodyPr>
          <a:lstStyle/>
          <a:p>
            <a:pPr lvl="0" rtl="0">
              <a:spcBef>
                <a:spcPts val="0"/>
              </a:spcBef>
              <a:buNone/>
            </a:pPr>
            <a:r>
              <a:rPr b="1" lang="en" sz="2400"/>
              <a:t>Chemistry </a:t>
            </a:r>
            <a:r>
              <a:rPr lang="en" sz="2400"/>
              <a:t>- This is the nutrients that come from minerals in the soil</a:t>
            </a:r>
          </a:p>
          <a:p>
            <a:pPr lvl="0">
              <a:spcBef>
                <a:spcPts val="0"/>
              </a:spcBef>
              <a:buNone/>
            </a:pPr>
            <a:r>
              <a:rPr lang="en" sz="2400"/>
              <a:t>Farmers can change the chemistry of the soil by adding lime to reduce acidity.</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Properties of Soil</a:t>
            </a:r>
          </a:p>
        </p:txBody>
      </p:sp>
      <p:sp>
        <p:nvSpPr>
          <p:cNvPr id="185" name="Shape 185"/>
          <p:cNvSpPr txBox="1"/>
          <p:nvPr>
            <p:ph idx="1" type="body"/>
          </p:nvPr>
        </p:nvSpPr>
        <p:spPr>
          <a:xfrm>
            <a:off x="311700" y="1229875"/>
            <a:ext cx="8520599" cy="3339000"/>
          </a:xfrm>
          <a:prstGeom prst="rect">
            <a:avLst/>
          </a:prstGeom>
        </p:spPr>
        <p:txBody>
          <a:bodyPr anchorCtr="0" anchor="t" bIns="91425" lIns="91425" rIns="91425" tIns="91425">
            <a:noAutofit/>
          </a:bodyPr>
          <a:lstStyle/>
          <a:p>
            <a:pPr lvl="0" rtl="0">
              <a:spcBef>
                <a:spcPts val="0"/>
              </a:spcBef>
              <a:buNone/>
            </a:pPr>
            <a:r>
              <a:rPr b="1" lang="en" sz="2400"/>
              <a:t>Color</a:t>
            </a:r>
            <a:r>
              <a:rPr lang="en" sz="2400"/>
              <a:t> - Most color comes from iron compounds and humus.</a:t>
            </a:r>
          </a:p>
          <a:p>
            <a:pPr lvl="0" rtl="0">
              <a:spcBef>
                <a:spcPts val="0"/>
              </a:spcBef>
              <a:buNone/>
            </a:pPr>
            <a:r>
              <a:t/>
            </a:r>
            <a:endParaRPr sz="2400"/>
          </a:p>
          <a:p>
            <a:pPr lvl="0" rtl="0">
              <a:spcBef>
                <a:spcPts val="0"/>
              </a:spcBef>
              <a:buNone/>
            </a:pPr>
            <a:r>
              <a:rPr lang="en" sz="2400"/>
              <a:t>High Iron = red</a:t>
            </a:r>
          </a:p>
          <a:p>
            <a:pPr lvl="0" rtl="0">
              <a:spcBef>
                <a:spcPts val="0"/>
              </a:spcBef>
              <a:buNone/>
            </a:pPr>
            <a:r>
              <a:rPr lang="en" sz="2400"/>
              <a:t>High humus = black</a:t>
            </a:r>
          </a:p>
          <a:p>
            <a:pPr lvl="0">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Homework</a:t>
            </a:r>
          </a:p>
        </p:txBody>
      </p:sp>
      <p:sp>
        <p:nvSpPr>
          <p:cNvPr id="191" name="Shape 191"/>
          <p:cNvSpPr txBox="1"/>
          <p:nvPr>
            <p:ph idx="1" type="body"/>
          </p:nvPr>
        </p:nvSpPr>
        <p:spPr>
          <a:xfrm>
            <a:off x="311700" y="1229875"/>
            <a:ext cx="8520599" cy="3339000"/>
          </a:xfrm>
          <a:prstGeom prst="rect">
            <a:avLst/>
          </a:prstGeom>
        </p:spPr>
        <p:txBody>
          <a:bodyPr anchorCtr="0" anchor="t" bIns="91425" lIns="91425" rIns="91425" tIns="91425">
            <a:noAutofit/>
          </a:bodyPr>
          <a:lstStyle/>
          <a:p>
            <a:pPr lvl="0" rtl="0">
              <a:spcBef>
                <a:spcPts val="0"/>
              </a:spcBef>
              <a:buNone/>
            </a:pPr>
            <a:r>
              <a:rPr lang="en" u="sng">
                <a:solidFill>
                  <a:schemeClr val="hlink"/>
                </a:solidFill>
                <a:hlinkClick r:id="rId3"/>
              </a:rPr>
              <a:t>soil - who needs it New Mexico State 14.23</a:t>
            </a:r>
          </a:p>
          <a:p>
            <a:pPr lvl="0">
              <a:spcBef>
                <a:spcPts val="0"/>
              </a:spcBef>
              <a:buNone/>
            </a:pPr>
            <a:r>
              <a:rPr lang="en" u="sng">
                <a:solidFill>
                  <a:schemeClr val="hlink"/>
                </a:solidFill>
                <a:hlinkClick r:id="rId4"/>
              </a:rPr>
              <a:t>soil - 4 mnutes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Warm up</a:t>
            </a:r>
          </a:p>
        </p:txBody>
      </p:sp>
      <p:sp>
        <p:nvSpPr>
          <p:cNvPr id="92" name="Shape 92"/>
          <p:cNvSpPr txBox="1"/>
          <p:nvPr>
            <p:ph idx="1" type="body"/>
          </p:nvPr>
        </p:nvSpPr>
        <p:spPr>
          <a:xfrm>
            <a:off x="311700" y="1229875"/>
            <a:ext cx="8520599" cy="3339000"/>
          </a:xfrm>
          <a:prstGeom prst="rect">
            <a:avLst/>
          </a:prstGeom>
        </p:spPr>
        <p:txBody>
          <a:bodyPr anchorCtr="0" anchor="t" bIns="91425" lIns="91425" rIns="91425" tIns="91425">
            <a:noAutofit/>
          </a:bodyPr>
          <a:lstStyle/>
          <a:p>
            <a:pPr lvl="0" rtl="0">
              <a:spcBef>
                <a:spcPts val="0"/>
              </a:spcBef>
              <a:buNone/>
            </a:pPr>
            <a:r>
              <a:rPr lang="en"/>
              <a:t>Take out your homework</a:t>
            </a:r>
          </a:p>
          <a:p>
            <a:pPr lvl="0" rtl="0">
              <a:spcBef>
                <a:spcPts val="0"/>
              </a:spcBef>
              <a:buNone/>
            </a:pPr>
            <a:r>
              <a:rPr lang="en"/>
              <a:t>Title your table of contents and corresponding page soil profiles</a:t>
            </a:r>
          </a:p>
          <a:p>
            <a:pPr lvl="0" rtl="0">
              <a:spcBef>
                <a:spcPts val="0"/>
              </a:spcBef>
              <a:buNone/>
            </a:pPr>
            <a:r>
              <a:rPr lang="en"/>
              <a:t>Copy the objective from the board</a:t>
            </a:r>
          </a:p>
          <a:p>
            <a:pPr lvl="0" rtl="0">
              <a:spcBef>
                <a:spcPts val="0"/>
              </a:spcBef>
              <a:buNone/>
            </a:pPr>
            <a:r>
              <a:rPr lang="en"/>
              <a:t>Go to our website and investigate the two links</a:t>
            </a:r>
          </a:p>
          <a:p>
            <a:pPr lvl="0">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What is Soil</a:t>
            </a:r>
          </a:p>
        </p:txBody>
      </p:sp>
      <p:sp>
        <p:nvSpPr>
          <p:cNvPr id="98" name="Shape 98"/>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381000" lvl="0" marL="457200" rtl="0">
              <a:spcBef>
                <a:spcPts val="0"/>
              </a:spcBef>
              <a:buSzPct val="100000"/>
            </a:pPr>
            <a:r>
              <a:rPr lang="en" sz="2400"/>
              <a:t>Soil is a mixture of weathered rock particles and other materials</a:t>
            </a:r>
          </a:p>
          <a:p>
            <a:pPr indent="-381000" lvl="0" marL="457200" rtl="0">
              <a:spcBef>
                <a:spcPts val="0"/>
              </a:spcBef>
              <a:buSzPct val="100000"/>
            </a:pPr>
            <a:r>
              <a:rPr lang="en" sz="2400"/>
              <a:t>Soil is made up 4 materials</a:t>
            </a:r>
          </a:p>
          <a:p>
            <a:pPr indent="-228600" lvl="1" marL="914400" rtl="0">
              <a:spcBef>
                <a:spcPts val="0"/>
              </a:spcBef>
            </a:pPr>
            <a:r>
              <a:rPr lang="en"/>
              <a:t>Weathered rock particles  (main ingredient)</a:t>
            </a:r>
          </a:p>
          <a:p>
            <a:pPr indent="-228600" lvl="1" marL="914400" rtl="0">
              <a:spcBef>
                <a:spcPts val="0"/>
              </a:spcBef>
            </a:pPr>
            <a:r>
              <a:rPr lang="en"/>
              <a:t>organic matter 5 % - Decayed organic material is called Humus</a:t>
            </a:r>
          </a:p>
          <a:p>
            <a:pPr indent="-228600" lvl="1" marL="914400" rtl="0">
              <a:spcBef>
                <a:spcPts val="0"/>
              </a:spcBef>
            </a:pPr>
            <a:r>
              <a:rPr lang="en"/>
              <a:t>water 20 - 30 %</a:t>
            </a:r>
          </a:p>
          <a:p>
            <a:pPr indent="-228600" lvl="1" marL="914400" rtl="0">
              <a:spcBef>
                <a:spcPts val="0"/>
              </a:spcBef>
            </a:pPr>
            <a:r>
              <a:rPr lang="en"/>
              <a:t>air 20 - 30%</a:t>
            </a:r>
          </a:p>
          <a:p>
            <a:pPr indent="-381000" lvl="0" marL="457200">
              <a:spcBef>
                <a:spcPts val="0"/>
              </a:spcBef>
              <a:buSzPct val="100000"/>
            </a:pPr>
            <a:r>
              <a:rPr lang="en" sz="2400"/>
              <a:t>Soils differ depending on what types of rock the rock particles come from (granite vs limestone etc)</a:t>
            </a:r>
          </a:p>
        </p:txBody>
      </p:sp>
      <p:pic>
        <p:nvPicPr>
          <p:cNvPr id="99" name="Shape 99"/>
          <p:cNvPicPr preferRelativeResize="0"/>
          <p:nvPr/>
        </p:nvPicPr>
        <p:blipFill>
          <a:blip r:embed="rId3">
            <a:alphaModFix/>
          </a:blip>
          <a:stretch>
            <a:fillRect/>
          </a:stretch>
        </p:blipFill>
        <p:spPr>
          <a:xfrm>
            <a:off x="6212823" y="1619250"/>
            <a:ext cx="2710000" cy="1905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Bill Nye</a:t>
            </a:r>
          </a:p>
        </p:txBody>
      </p:sp>
      <p:sp>
        <p:nvSpPr>
          <p:cNvPr id="105" name="Shape 105"/>
          <p:cNvSpPr txBox="1"/>
          <p:nvPr>
            <p:ph idx="1" type="body"/>
          </p:nvPr>
        </p:nvSpPr>
        <p:spPr>
          <a:xfrm>
            <a:off x="311700" y="1229875"/>
            <a:ext cx="8520599" cy="33390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2 minutes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What makes soil different</a:t>
            </a:r>
          </a:p>
        </p:txBody>
      </p:sp>
      <p:sp>
        <p:nvSpPr>
          <p:cNvPr id="111" name="Shape 111"/>
          <p:cNvSpPr txBox="1"/>
          <p:nvPr>
            <p:ph idx="1" type="body"/>
          </p:nvPr>
        </p:nvSpPr>
        <p:spPr>
          <a:xfrm>
            <a:off x="311700" y="1261950"/>
            <a:ext cx="8520599" cy="3339000"/>
          </a:xfrm>
          <a:prstGeom prst="rect">
            <a:avLst/>
          </a:prstGeom>
        </p:spPr>
        <p:txBody>
          <a:bodyPr anchorCtr="0" anchor="t" bIns="91425" lIns="91425" rIns="91425" tIns="91425">
            <a:noAutofit/>
          </a:bodyPr>
          <a:lstStyle/>
          <a:p>
            <a:pPr indent="-228600" lvl="0" marL="457200" rtl="0">
              <a:spcBef>
                <a:spcPts val="0"/>
              </a:spcBef>
            </a:pPr>
            <a:r>
              <a:rPr lang="en"/>
              <a:t>kind of rocks in the area</a:t>
            </a:r>
          </a:p>
          <a:p>
            <a:pPr indent="-228600" lvl="0" marL="457200" rtl="0">
              <a:spcBef>
                <a:spcPts val="0"/>
              </a:spcBef>
            </a:pPr>
            <a:r>
              <a:rPr lang="en"/>
              <a:t>climate / weather patterns</a:t>
            </a:r>
          </a:p>
          <a:p>
            <a:pPr indent="-228600" lvl="0" marL="457200" rtl="0">
              <a:spcBef>
                <a:spcPts val="0"/>
              </a:spcBef>
            </a:pPr>
            <a:r>
              <a:rPr lang="en"/>
              <a:t>Landforms (mountains ; valleys etc)</a:t>
            </a:r>
          </a:p>
          <a:p>
            <a:pPr indent="-228600" lvl="0" marL="457200" rtl="0">
              <a:spcBef>
                <a:spcPts val="0"/>
              </a:spcBef>
            </a:pPr>
            <a:r>
              <a:rPr lang="en"/>
              <a:t>vegetation</a:t>
            </a:r>
          </a:p>
          <a:p>
            <a:pPr indent="-228600" lvl="0" marL="457200" rtl="0">
              <a:spcBef>
                <a:spcPts val="0"/>
              </a:spcBef>
            </a:pPr>
            <a:r>
              <a:rPr lang="en"/>
              <a:t>animals and other organisms</a:t>
            </a:r>
          </a:p>
          <a:p>
            <a:pPr indent="-228600" lvl="0" marL="457200">
              <a:spcBef>
                <a:spcPts val="0"/>
              </a:spcBef>
            </a:pPr>
            <a:r>
              <a:rPr lang="en"/>
              <a:t>time</a:t>
            </a:r>
          </a:p>
        </p:txBody>
      </p:sp>
      <p:pic>
        <p:nvPicPr>
          <p:cNvPr id="112" name="Shape 112"/>
          <p:cNvPicPr preferRelativeResize="0"/>
          <p:nvPr/>
        </p:nvPicPr>
        <p:blipFill>
          <a:blip r:embed="rId3">
            <a:alphaModFix/>
          </a:blip>
          <a:stretch>
            <a:fillRect/>
          </a:stretch>
        </p:blipFill>
        <p:spPr>
          <a:xfrm>
            <a:off x="6897050" y="0"/>
            <a:ext cx="2246950" cy="1932375"/>
          </a:xfrm>
          <a:prstGeom prst="rect">
            <a:avLst/>
          </a:prstGeom>
          <a:noFill/>
          <a:ln>
            <a:noFill/>
          </a:ln>
        </p:spPr>
      </p:pic>
      <p:pic>
        <p:nvPicPr>
          <p:cNvPr id="113" name="Shape 113"/>
          <p:cNvPicPr preferRelativeResize="0"/>
          <p:nvPr/>
        </p:nvPicPr>
        <p:blipFill>
          <a:blip r:embed="rId4">
            <a:alphaModFix/>
          </a:blip>
          <a:stretch>
            <a:fillRect/>
          </a:stretch>
        </p:blipFill>
        <p:spPr>
          <a:xfrm>
            <a:off x="6749144" y="3122444"/>
            <a:ext cx="2505600" cy="1880524"/>
          </a:xfrm>
          <a:prstGeom prst="rect">
            <a:avLst/>
          </a:prstGeom>
          <a:noFill/>
          <a:ln>
            <a:noFill/>
          </a:ln>
        </p:spPr>
      </p:pic>
      <p:pic>
        <p:nvPicPr>
          <p:cNvPr id="114" name="Shape 114"/>
          <p:cNvPicPr preferRelativeResize="0"/>
          <p:nvPr/>
        </p:nvPicPr>
        <p:blipFill>
          <a:blip r:embed="rId5">
            <a:alphaModFix/>
          </a:blip>
          <a:stretch>
            <a:fillRect/>
          </a:stretch>
        </p:blipFill>
        <p:spPr>
          <a:xfrm>
            <a:off x="3430976" y="2997075"/>
            <a:ext cx="2400678" cy="2005899"/>
          </a:xfrm>
          <a:prstGeom prst="rect">
            <a:avLst/>
          </a:prstGeom>
          <a:noFill/>
          <a:ln>
            <a:noFill/>
          </a:ln>
        </p:spPr>
      </p:pic>
      <p:pic>
        <p:nvPicPr>
          <p:cNvPr id="115" name="Shape 115"/>
          <p:cNvPicPr preferRelativeResize="0"/>
          <p:nvPr/>
        </p:nvPicPr>
        <p:blipFill>
          <a:blip r:embed="rId6">
            <a:alphaModFix/>
          </a:blip>
          <a:stretch>
            <a:fillRect/>
          </a:stretch>
        </p:blipFill>
        <p:spPr>
          <a:xfrm>
            <a:off x="4854775" y="1101400"/>
            <a:ext cx="2335150" cy="24166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97250" y="42775"/>
            <a:ext cx="8520599" cy="571500"/>
          </a:xfrm>
          <a:prstGeom prst="rect">
            <a:avLst/>
          </a:prstGeom>
        </p:spPr>
        <p:txBody>
          <a:bodyPr anchorCtr="0" anchor="t" bIns="91425" lIns="91425" rIns="91425" tIns="91425">
            <a:noAutofit/>
          </a:bodyPr>
          <a:lstStyle/>
          <a:p>
            <a:pPr lvl="0">
              <a:spcBef>
                <a:spcPts val="0"/>
              </a:spcBef>
              <a:buNone/>
            </a:pPr>
            <a:r>
              <a:rPr lang="en"/>
              <a:t>Soil Horizons</a:t>
            </a:r>
          </a:p>
        </p:txBody>
      </p:sp>
      <p:sp>
        <p:nvSpPr>
          <p:cNvPr id="121" name="Shape 121"/>
          <p:cNvSpPr txBox="1"/>
          <p:nvPr>
            <p:ph idx="1" type="body"/>
          </p:nvPr>
        </p:nvSpPr>
        <p:spPr>
          <a:xfrm>
            <a:off x="311700" y="1229875"/>
            <a:ext cx="8520599" cy="3339000"/>
          </a:xfrm>
          <a:prstGeom prst="rect">
            <a:avLst/>
          </a:prstGeom>
        </p:spPr>
        <p:txBody>
          <a:bodyPr anchorCtr="0" anchor="t" bIns="91425" lIns="91425" rIns="91425" tIns="91425">
            <a:noAutofit/>
          </a:bodyPr>
          <a:lstStyle/>
          <a:p>
            <a:pPr lvl="0">
              <a:spcBef>
                <a:spcPts val="0"/>
              </a:spcBef>
              <a:buNone/>
            </a:pPr>
            <a:r>
              <a:t/>
            </a:r>
            <a:endParaRPr/>
          </a:p>
        </p:txBody>
      </p:sp>
      <p:pic>
        <p:nvPicPr>
          <p:cNvPr id="122" name="Shape 122"/>
          <p:cNvPicPr preferRelativeResize="0"/>
          <p:nvPr/>
        </p:nvPicPr>
        <p:blipFill>
          <a:blip r:embed="rId3">
            <a:alphaModFix/>
          </a:blip>
          <a:stretch>
            <a:fillRect/>
          </a:stretch>
        </p:blipFill>
        <p:spPr>
          <a:xfrm>
            <a:off x="160400" y="614375"/>
            <a:ext cx="8811324" cy="45291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O horizon</a:t>
            </a:r>
          </a:p>
        </p:txBody>
      </p:sp>
      <p:sp>
        <p:nvSpPr>
          <p:cNvPr id="128" name="Shape 128"/>
          <p:cNvSpPr txBox="1"/>
          <p:nvPr>
            <p:ph idx="1" type="body"/>
          </p:nvPr>
        </p:nvSpPr>
        <p:spPr>
          <a:xfrm>
            <a:off x="311700" y="1229875"/>
            <a:ext cx="8520599" cy="3339000"/>
          </a:xfrm>
          <a:prstGeom prst="rect">
            <a:avLst/>
          </a:prstGeom>
        </p:spPr>
        <p:txBody>
          <a:bodyPr anchorCtr="0" anchor="t" bIns="91425" lIns="91425" rIns="91425" tIns="91425">
            <a:noAutofit/>
          </a:bodyPr>
          <a:lstStyle/>
          <a:p>
            <a:pPr lvl="0">
              <a:spcBef>
                <a:spcPts val="0"/>
              </a:spcBef>
              <a:buNone/>
            </a:pPr>
            <a:r>
              <a:rPr lang="en" sz="3000">
                <a:solidFill>
                  <a:srgbClr val="003300"/>
                </a:solidFill>
              </a:rPr>
              <a:t>This is the top layer of soil that is made up of living and decomposed materials like leaves, plants, and bugs. This layer is very thin and is usually pretty dark. - It is also referred to as “litter” and contains </a:t>
            </a:r>
            <a:r>
              <a:rPr b="1" lang="en" sz="3000">
                <a:solidFill>
                  <a:srgbClr val="003300"/>
                </a:solidFill>
              </a:rPr>
              <a:t>Humus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A horizon</a:t>
            </a:r>
          </a:p>
        </p:txBody>
      </p:sp>
      <p:sp>
        <p:nvSpPr>
          <p:cNvPr id="134" name="Shape 134"/>
          <p:cNvSpPr txBox="1"/>
          <p:nvPr>
            <p:ph idx="1" type="body"/>
          </p:nvPr>
        </p:nvSpPr>
        <p:spPr>
          <a:xfrm>
            <a:off x="311700" y="1229875"/>
            <a:ext cx="8520599" cy="3339000"/>
          </a:xfrm>
          <a:prstGeom prst="rect">
            <a:avLst/>
          </a:prstGeom>
        </p:spPr>
        <p:txBody>
          <a:bodyPr anchorCtr="0" anchor="t" bIns="91425" lIns="91425" rIns="91425" tIns="91425">
            <a:noAutofit/>
          </a:bodyPr>
          <a:lstStyle/>
          <a:p>
            <a:pPr lvl="0">
              <a:spcBef>
                <a:spcPts val="0"/>
              </a:spcBef>
              <a:buNone/>
            </a:pPr>
            <a:r>
              <a:rPr lang="en" sz="2400">
                <a:solidFill>
                  <a:srgbClr val="003300"/>
                </a:solidFill>
              </a:rPr>
              <a:t>This is the layer that we call "</a:t>
            </a:r>
            <a:r>
              <a:rPr b="1" lang="en" sz="2400">
                <a:solidFill>
                  <a:srgbClr val="003300"/>
                </a:solidFill>
              </a:rPr>
              <a:t>topsoil</a:t>
            </a:r>
            <a:r>
              <a:rPr lang="en" sz="2400">
                <a:solidFill>
                  <a:srgbClr val="003300"/>
                </a:solidFill>
              </a:rPr>
              <a:t>" and it is located just below the O Horizon. This layer is made up of minerals and decomposed organic matter and it is also very dark in color. This is the layer that many plants roots grow in.</a:t>
            </a:r>
          </a:p>
        </p:txBody>
      </p:sp>
      <p:pic>
        <p:nvPicPr>
          <p:cNvPr id="135" name="Shape 135"/>
          <p:cNvPicPr preferRelativeResize="0"/>
          <p:nvPr/>
        </p:nvPicPr>
        <p:blipFill>
          <a:blip r:embed="rId3">
            <a:alphaModFix/>
          </a:blip>
          <a:stretch>
            <a:fillRect/>
          </a:stretch>
        </p:blipFill>
        <p:spPr>
          <a:xfrm>
            <a:off x="6852312" y="2562212"/>
            <a:ext cx="2047875" cy="25812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B Horizon</a:t>
            </a:r>
          </a:p>
        </p:txBody>
      </p:sp>
      <p:sp>
        <p:nvSpPr>
          <p:cNvPr id="141" name="Shape 141"/>
          <p:cNvSpPr txBox="1"/>
          <p:nvPr>
            <p:ph idx="1" type="body"/>
          </p:nvPr>
        </p:nvSpPr>
        <p:spPr>
          <a:xfrm>
            <a:off x="311700" y="1229875"/>
            <a:ext cx="8520599" cy="3339000"/>
          </a:xfrm>
          <a:prstGeom prst="rect">
            <a:avLst/>
          </a:prstGeom>
        </p:spPr>
        <p:txBody>
          <a:bodyPr anchorCtr="0" anchor="t" bIns="91425" lIns="91425" rIns="91425" tIns="91425">
            <a:noAutofit/>
          </a:bodyPr>
          <a:lstStyle/>
          <a:p>
            <a:pPr lvl="0" rtl="0">
              <a:spcBef>
                <a:spcPts val="0"/>
              </a:spcBef>
              <a:buNone/>
            </a:pPr>
            <a:r>
              <a:rPr lang="en" sz="2400">
                <a:solidFill>
                  <a:srgbClr val="003300"/>
                </a:solidFill>
              </a:rPr>
              <a:t>This is the layer that we call </a:t>
            </a:r>
            <a:r>
              <a:rPr b="1" lang="en" sz="2400">
                <a:solidFill>
                  <a:srgbClr val="003300"/>
                </a:solidFill>
              </a:rPr>
              <a:t>"subsoil</a:t>
            </a:r>
            <a:r>
              <a:rPr lang="en" sz="2400">
                <a:solidFill>
                  <a:srgbClr val="003300"/>
                </a:solidFill>
              </a:rPr>
              <a:t>" and it is located just below the A Horizon. This layer has clay and mineral deposits and less organic materials than the layers above it. This layer is also lighter in color than the layers above it.</a:t>
            </a:r>
          </a:p>
          <a:p>
            <a:pPr lvl="0" rtl="0">
              <a:spcBef>
                <a:spcPts val="0"/>
              </a:spcBef>
              <a:buNone/>
            </a:pPr>
            <a:r>
              <a:t/>
            </a:r>
            <a:endParaRPr sz="1100">
              <a:solidFill>
                <a:srgbClr val="003300"/>
              </a:solidFill>
              <a:latin typeface="Comic Sans MS"/>
              <a:ea typeface="Comic Sans MS"/>
              <a:cs typeface="Comic Sans MS"/>
              <a:sym typeface="Comic Sans MS"/>
            </a:endParaRPr>
          </a:p>
          <a:p>
            <a:pPr lvl="0">
              <a:spcBef>
                <a:spcPts val="0"/>
              </a:spcBef>
              <a:buNone/>
            </a:pPr>
            <a:r>
              <a:t/>
            </a:r>
            <a:endParaRPr/>
          </a:p>
        </p:txBody>
      </p:sp>
      <p:pic>
        <p:nvPicPr>
          <p:cNvPr id="142" name="Shape 142"/>
          <p:cNvPicPr preferRelativeResize="0"/>
          <p:nvPr/>
        </p:nvPicPr>
        <p:blipFill>
          <a:blip r:embed="rId3">
            <a:alphaModFix/>
          </a:blip>
          <a:stretch>
            <a:fillRect/>
          </a:stretch>
        </p:blipFill>
        <p:spPr>
          <a:xfrm>
            <a:off x="6723987" y="2489462"/>
            <a:ext cx="2047875" cy="25812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