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0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5A9C61-4EE1-4860-BD57-984E47F1C1E0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832EB1-F191-41BA-BFB1-2AC9C2B0E2CA}">
      <dgm:prSet phldrT="[Text]"/>
      <dgm:spPr/>
      <dgm:t>
        <a:bodyPr/>
        <a:lstStyle/>
        <a:p>
          <a:r>
            <a:rPr lang="en-US" dirty="0" smtClean="0"/>
            <a:t>To follow directions.</a:t>
          </a:r>
          <a:endParaRPr lang="en-US" dirty="0"/>
        </a:p>
      </dgm:t>
    </dgm:pt>
    <dgm:pt modelId="{D32B3C36-CBEC-424D-B13E-F188A56AD256}" type="parTrans" cxnId="{6BC1E924-15BE-460E-9445-8796DBC5A11A}">
      <dgm:prSet/>
      <dgm:spPr/>
      <dgm:t>
        <a:bodyPr/>
        <a:lstStyle/>
        <a:p>
          <a:endParaRPr lang="en-US"/>
        </a:p>
      </dgm:t>
    </dgm:pt>
    <dgm:pt modelId="{71127300-4D4B-4F6C-8A26-0B852ADCFE73}" type="sibTrans" cxnId="{6BC1E924-15BE-460E-9445-8796DBC5A11A}">
      <dgm:prSet/>
      <dgm:spPr/>
      <dgm:t>
        <a:bodyPr/>
        <a:lstStyle/>
        <a:p>
          <a:endParaRPr lang="en-US"/>
        </a:p>
      </dgm:t>
    </dgm:pt>
    <dgm:pt modelId="{DD6363A5-6EFE-40C6-93DA-39796E2727A0}">
      <dgm:prSet phldrT="[Text]"/>
      <dgm:spPr/>
      <dgm:t>
        <a:bodyPr/>
        <a:lstStyle/>
        <a:p>
          <a:r>
            <a:rPr lang="en-US" dirty="0" smtClean="0"/>
            <a:t>To keep a well-organized notebook.</a:t>
          </a:r>
          <a:endParaRPr lang="en-US" dirty="0"/>
        </a:p>
      </dgm:t>
    </dgm:pt>
    <dgm:pt modelId="{6D4B352F-D17A-441D-8CB7-C973827FC5B4}" type="parTrans" cxnId="{22E761C3-5716-48A7-BC51-5721293415A0}">
      <dgm:prSet/>
      <dgm:spPr/>
      <dgm:t>
        <a:bodyPr/>
        <a:lstStyle/>
        <a:p>
          <a:endParaRPr lang="en-US"/>
        </a:p>
      </dgm:t>
    </dgm:pt>
    <dgm:pt modelId="{F937DB04-4D17-4662-9EDC-7A9EADA211EA}" type="sibTrans" cxnId="{22E761C3-5716-48A7-BC51-5721293415A0}">
      <dgm:prSet/>
      <dgm:spPr/>
      <dgm:t>
        <a:bodyPr/>
        <a:lstStyle/>
        <a:p>
          <a:endParaRPr lang="en-US"/>
        </a:p>
      </dgm:t>
    </dgm:pt>
    <dgm:pt modelId="{0D112B63-5A18-4CFE-B461-43BF2013695A}">
      <dgm:prSet phldrT="[Text]"/>
      <dgm:spPr/>
      <dgm:t>
        <a:bodyPr/>
        <a:lstStyle/>
        <a:p>
          <a:r>
            <a:rPr lang="en-US" dirty="0" smtClean="0"/>
            <a:t>To bring all necessary supplies to class each day.</a:t>
          </a:r>
          <a:endParaRPr lang="en-US" dirty="0"/>
        </a:p>
      </dgm:t>
    </dgm:pt>
    <dgm:pt modelId="{4984D76A-DA54-4D50-907C-82841BDE406F}" type="parTrans" cxnId="{9A721DA2-1438-4028-91C1-065CDDE3D0E4}">
      <dgm:prSet/>
      <dgm:spPr/>
      <dgm:t>
        <a:bodyPr/>
        <a:lstStyle/>
        <a:p>
          <a:endParaRPr lang="en-US"/>
        </a:p>
      </dgm:t>
    </dgm:pt>
    <dgm:pt modelId="{B06D37D1-47FD-4BC4-869F-E6E90DEA4973}" type="sibTrans" cxnId="{9A721DA2-1438-4028-91C1-065CDDE3D0E4}">
      <dgm:prSet/>
      <dgm:spPr/>
      <dgm:t>
        <a:bodyPr/>
        <a:lstStyle/>
        <a:p>
          <a:endParaRPr lang="en-US"/>
        </a:p>
      </dgm:t>
    </dgm:pt>
    <dgm:pt modelId="{1B4E0119-E459-415A-8718-5AD5EC830B13}">
      <dgm:prSet phldrT="[Text]"/>
      <dgm:spPr/>
      <dgm:t>
        <a:bodyPr/>
        <a:lstStyle/>
        <a:p>
          <a:r>
            <a:rPr lang="en-US" dirty="0" smtClean="0"/>
            <a:t>To  be on ones best behavior at all times.</a:t>
          </a:r>
          <a:endParaRPr lang="en-US" dirty="0"/>
        </a:p>
      </dgm:t>
    </dgm:pt>
    <dgm:pt modelId="{15E900C4-21BC-480E-AEBC-57B16FFFD591}" type="parTrans" cxnId="{08180B48-D957-4A36-95FD-D3EF6C8A25A4}">
      <dgm:prSet/>
      <dgm:spPr/>
      <dgm:t>
        <a:bodyPr/>
        <a:lstStyle/>
        <a:p>
          <a:endParaRPr lang="en-US"/>
        </a:p>
      </dgm:t>
    </dgm:pt>
    <dgm:pt modelId="{AAB719BE-3CA0-490E-8363-83AD03DF3D56}" type="sibTrans" cxnId="{08180B48-D957-4A36-95FD-D3EF6C8A25A4}">
      <dgm:prSet/>
      <dgm:spPr/>
      <dgm:t>
        <a:bodyPr/>
        <a:lstStyle/>
        <a:p>
          <a:endParaRPr lang="en-US"/>
        </a:p>
      </dgm:t>
    </dgm:pt>
    <dgm:pt modelId="{DE2CB970-2C89-474A-BBEF-9ABAE366A708}">
      <dgm:prSet phldrT="[Text]"/>
      <dgm:spPr/>
      <dgm:t>
        <a:bodyPr/>
        <a:lstStyle/>
        <a:p>
          <a:r>
            <a:rPr lang="en-US" dirty="0" smtClean="0"/>
            <a:t>To do his /her best work each and every day.</a:t>
          </a:r>
          <a:endParaRPr lang="en-US" dirty="0"/>
        </a:p>
      </dgm:t>
    </dgm:pt>
    <dgm:pt modelId="{7AF8AC11-788E-4B5C-9F6D-E778821F7E4D}" type="parTrans" cxnId="{18FD875B-FD3B-4F1C-B642-A5BF9F2D046C}">
      <dgm:prSet/>
      <dgm:spPr/>
      <dgm:t>
        <a:bodyPr/>
        <a:lstStyle/>
        <a:p>
          <a:endParaRPr lang="en-US"/>
        </a:p>
      </dgm:t>
    </dgm:pt>
    <dgm:pt modelId="{F9EA98A2-6E67-490B-B082-0A4727C2327F}" type="sibTrans" cxnId="{18FD875B-FD3B-4F1C-B642-A5BF9F2D046C}">
      <dgm:prSet/>
      <dgm:spPr/>
      <dgm:t>
        <a:bodyPr/>
        <a:lstStyle/>
        <a:p>
          <a:endParaRPr lang="en-US"/>
        </a:p>
      </dgm:t>
    </dgm:pt>
    <dgm:pt modelId="{EA05DB40-462B-401C-A88E-98F441315234}" type="pres">
      <dgm:prSet presAssocID="{835A9C61-4EE1-4860-BD57-984E47F1C1E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350DFD-5DCC-404F-AA0A-548CEC449443}" type="pres">
      <dgm:prSet presAssocID="{99832EB1-F191-41BA-BFB1-2AC9C2B0E2C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AA521C-5356-448B-AEE7-54D3F9823868}" type="pres">
      <dgm:prSet presAssocID="{71127300-4D4B-4F6C-8A26-0B852ADCFE73}" presName="sibTrans" presStyleCnt="0"/>
      <dgm:spPr/>
    </dgm:pt>
    <dgm:pt modelId="{CB813D73-C9DD-49AF-8AA5-C3CA834C1FE5}" type="pres">
      <dgm:prSet presAssocID="{DD6363A5-6EFE-40C6-93DA-39796E2727A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09AB7F-CE8E-4F9B-B9EF-427BA596628D}" type="pres">
      <dgm:prSet presAssocID="{F937DB04-4D17-4662-9EDC-7A9EADA211EA}" presName="sibTrans" presStyleCnt="0"/>
      <dgm:spPr/>
    </dgm:pt>
    <dgm:pt modelId="{F24196E2-98C4-4745-8C4D-DBBD5D55893B}" type="pres">
      <dgm:prSet presAssocID="{0D112B63-5A18-4CFE-B461-43BF2013695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F4FB70-EF03-40EB-AB22-B725399ACF55}" type="pres">
      <dgm:prSet presAssocID="{B06D37D1-47FD-4BC4-869F-E6E90DEA4973}" presName="sibTrans" presStyleCnt="0"/>
      <dgm:spPr/>
    </dgm:pt>
    <dgm:pt modelId="{44D69AC7-D255-40E9-90B1-67E8DCF23C43}" type="pres">
      <dgm:prSet presAssocID="{1B4E0119-E459-415A-8718-5AD5EC830B1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F7CF68-7C84-44E5-A3F0-EAD54EB3E917}" type="pres">
      <dgm:prSet presAssocID="{AAB719BE-3CA0-490E-8363-83AD03DF3D56}" presName="sibTrans" presStyleCnt="0"/>
      <dgm:spPr/>
    </dgm:pt>
    <dgm:pt modelId="{CF00E29C-5940-4244-A6E8-88B81DBCF497}" type="pres">
      <dgm:prSet presAssocID="{DE2CB970-2C89-474A-BBEF-9ABAE366A70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C1E924-15BE-460E-9445-8796DBC5A11A}" srcId="{835A9C61-4EE1-4860-BD57-984E47F1C1E0}" destId="{99832EB1-F191-41BA-BFB1-2AC9C2B0E2CA}" srcOrd="0" destOrd="0" parTransId="{D32B3C36-CBEC-424D-B13E-F188A56AD256}" sibTransId="{71127300-4D4B-4F6C-8A26-0B852ADCFE73}"/>
    <dgm:cxn modelId="{631A8082-001C-49DC-B839-9799A2809EEC}" type="presOf" srcId="{835A9C61-4EE1-4860-BD57-984E47F1C1E0}" destId="{EA05DB40-462B-401C-A88E-98F441315234}" srcOrd="0" destOrd="0" presId="urn:microsoft.com/office/officeart/2005/8/layout/default#1"/>
    <dgm:cxn modelId="{22E761C3-5716-48A7-BC51-5721293415A0}" srcId="{835A9C61-4EE1-4860-BD57-984E47F1C1E0}" destId="{DD6363A5-6EFE-40C6-93DA-39796E2727A0}" srcOrd="1" destOrd="0" parTransId="{6D4B352F-D17A-441D-8CB7-C973827FC5B4}" sibTransId="{F937DB04-4D17-4662-9EDC-7A9EADA211EA}"/>
    <dgm:cxn modelId="{BE4106FB-365F-4D52-A324-318627AB45A5}" type="presOf" srcId="{DD6363A5-6EFE-40C6-93DA-39796E2727A0}" destId="{CB813D73-C9DD-49AF-8AA5-C3CA834C1FE5}" srcOrd="0" destOrd="0" presId="urn:microsoft.com/office/officeart/2005/8/layout/default#1"/>
    <dgm:cxn modelId="{150225CC-3C44-42B2-973B-C06175566E46}" type="presOf" srcId="{1B4E0119-E459-415A-8718-5AD5EC830B13}" destId="{44D69AC7-D255-40E9-90B1-67E8DCF23C43}" srcOrd="0" destOrd="0" presId="urn:microsoft.com/office/officeart/2005/8/layout/default#1"/>
    <dgm:cxn modelId="{9A721DA2-1438-4028-91C1-065CDDE3D0E4}" srcId="{835A9C61-4EE1-4860-BD57-984E47F1C1E0}" destId="{0D112B63-5A18-4CFE-B461-43BF2013695A}" srcOrd="2" destOrd="0" parTransId="{4984D76A-DA54-4D50-907C-82841BDE406F}" sibTransId="{B06D37D1-47FD-4BC4-869F-E6E90DEA4973}"/>
    <dgm:cxn modelId="{F81599F5-B8E3-48A9-BD15-6C80D8CF71C8}" type="presOf" srcId="{DE2CB970-2C89-474A-BBEF-9ABAE366A708}" destId="{CF00E29C-5940-4244-A6E8-88B81DBCF497}" srcOrd="0" destOrd="0" presId="urn:microsoft.com/office/officeart/2005/8/layout/default#1"/>
    <dgm:cxn modelId="{055D59FB-5496-4F27-9402-C471E1A9122E}" type="presOf" srcId="{0D112B63-5A18-4CFE-B461-43BF2013695A}" destId="{F24196E2-98C4-4745-8C4D-DBBD5D55893B}" srcOrd="0" destOrd="0" presId="urn:microsoft.com/office/officeart/2005/8/layout/default#1"/>
    <dgm:cxn modelId="{18FD875B-FD3B-4F1C-B642-A5BF9F2D046C}" srcId="{835A9C61-4EE1-4860-BD57-984E47F1C1E0}" destId="{DE2CB970-2C89-474A-BBEF-9ABAE366A708}" srcOrd="4" destOrd="0" parTransId="{7AF8AC11-788E-4B5C-9F6D-E778821F7E4D}" sibTransId="{F9EA98A2-6E67-490B-B082-0A4727C2327F}"/>
    <dgm:cxn modelId="{08180B48-D957-4A36-95FD-D3EF6C8A25A4}" srcId="{835A9C61-4EE1-4860-BD57-984E47F1C1E0}" destId="{1B4E0119-E459-415A-8718-5AD5EC830B13}" srcOrd="3" destOrd="0" parTransId="{15E900C4-21BC-480E-AEBC-57B16FFFD591}" sibTransId="{AAB719BE-3CA0-490E-8363-83AD03DF3D56}"/>
    <dgm:cxn modelId="{93722F7B-85C7-44CF-A213-4047D6008676}" type="presOf" srcId="{99832EB1-F191-41BA-BFB1-2AC9C2B0E2CA}" destId="{2E350DFD-5DCC-404F-AA0A-548CEC449443}" srcOrd="0" destOrd="0" presId="urn:microsoft.com/office/officeart/2005/8/layout/default#1"/>
    <dgm:cxn modelId="{48661508-FE1A-44C2-B338-6677B1CC75B4}" type="presParOf" srcId="{EA05DB40-462B-401C-A88E-98F441315234}" destId="{2E350DFD-5DCC-404F-AA0A-548CEC449443}" srcOrd="0" destOrd="0" presId="urn:microsoft.com/office/officeart/2005/8/layout/default#1"/>
    <dgm:cxn modelId="{8C670EB5-0A20-495F-8A2D-C88F71D4F1EE}" type="presParOf" srcId="{EA05DB40-462B-401C-A88E-98F441315234}" destId="{EBAA521C-5356-448B-AEE7-54D3F9823868}" srcOrd="1" destOrd="0" presId="urn:microsoft.com/office/officeart/2005/8/layout/default#1"/>
    <dgm:cxn modelId="{7C89F8B5-FCBF-4674-9B99-C6FFEFA73527}" type="presParOf" srcId="{EA05DB40-462B-401C-A88E-98F441315234}" destId="{CB813D73-C9DD-49AF-8AA5-C3CA834C1FE5}" srcOrd="2" destOrd="0" presId="urn:microsoft.com/office/officeart/2005/8/layout/default#1"/>
    <dgm:cxn modelId="{4C6914A0-2902-4317-95B5-8EBCAA5CCD26}" type="presParOf" srcId="{EA05DB40-462B-401C-A88E-98F441315234}" destId="{D809AB7F-CE8E-4F9B-B9EF-427BA596628D}" srcOrd="3" destOrd="0" presId="urn:microsoft.com/office/officeart/2005/8/layout/default#1"/>
    <dgm:cxn modelId="{DABDCF53-89F2-41C4-8EFE-4752C8B78B49}" type="presParOf" srcId="{EA05DB40-462B-401C-A88E-98F441315234}" destId="{F24196E2-98C4-4745-8C4D-DBBD5D55893B}" srcOrd="4" destOrd="0" presId="urn:microsoft.com/office/officeart/2005/8/layout/default#1"/>
    <dgm:cxn modelId="{8B5DF885-5BED-46C7-B1D7-C43889D44A48}" type="presParOf" srcId="{EA05DB40-462B-401C-A88E-98F441315234}" destId="{E9F4FB70-EF03-40EB-AB22-B725399ACF55}" srcOrd="5" destOrd="0" presId="urn:microsoft.com/office/officeart/2005/8/layout/default#1"/>
    <dgm:cxn modelId="{17F61A58-D6A1-4510-910B-266E292C4BA1}" type="presParOf" srcId="{EA05DB40-462B-401C-A88E-98F441315234}" destId="{44D69AC7-D255-40E9-90B1-67E8DCF23C43}" srcOrd="6" destOrd="0" presId="urn:microsoft.com/office/officeart/2005/8/layout/default#1"/>
    <dgm:cxn modelId="{C2E4149D-DF36-45C0-BBAE-B2B0A1D8B3B1}" type="presParOf" srcId="{EA05DB40-462B-401C-A88E-98F441315234}" destId="{F6F7CF68-7C84-44E5-A3F0-EAD54EB3E917}" srcOrd="7" destOrd="0" presId="urn:microsoft.com/office/officeart/2005/8/layout/default#1"/>
    <dgm:cxn modelId="{BBAF2ECB-BCFA-4571-81D1-607D6258184A}" type="presParOf" srcId="{EA05DB40-462B-401C-A88E-98F441315234}" destId="{CF00E29C-5940-4244-A6E8-88B81DBCF497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350DFD-5DCC-404F-AA0A-548CEC449443}">
      <dsp:nvSpPr>
        <dsp:cNvPr id="0" name=""/>
        <dsp:cNvSpPr/>
      </dsp:nvSpPr>
      <dsp:spPr>
        <a:xfrm>
          <a:off x="0" y="523080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To follow directions.</a:t>
          </a:r>
          <a:endParaRPr lang="en-US" sz="2400" kern="1200" dirty="0"/>
        </a:p>
      </dsp:txBody>
      <dsp:txXfrm>
        <a:off x="0" y="523080"/>
        <a:ext cx="2571749" cy="1543050"/>
      </dsp:txXfrm>
    </dsp:sp>
    <dsp:sp modelId="{CB813D73-C9DD-49AF-8AA5-C3CA834C1FE5}">
      <dsp:nvSpPr>
        <dsp:cNvPr id="0" name=""/>
        <dsp:cNvSpPr/>
      </dsp:nvSpPr>
      <dsp:spPr>
        <a:xfrm>
          <a:off x="2828925" y="523080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To keep a well-organized notebook.</a:t>
          </a:r>
          <a:endParaRPr lang="en-US" sz="2400" kern="1200" dirty="0"/>
        </a:p>
      </dsp:txBody>
      <dsp:txXfrm>
        <a:off x="2828925" y="523080"/>
        <a:ext cx="2571749" cy="1543050"/>
      </dsp:txXfrm>
    </dsp:sp>
    <dsp:sp modelId="{F24196E2-98C4-4745-8C4D-DBBD5D55893B}">
      <dsp:nvSpPr>
        <dsp:cNvPr id="0" name=""/>
        <dsp:cNvSpPr/>
      </dsp:nvSpPr>
      <dsp:spPr>
        <a:xfrm>
          <a:off x="5657849" y="523080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To bring all necessary supplies to class each day.</a:t>
          </a:r>
          <a:endParaRPr lang="en-US" sz="2400" kern="1200" dirty="0"/>
        </a:p>
      </dsp:txBody>
      <dsp:txXfrm>
        <a:off x="5657849" y="523080"/>
        <a:ext cx="2571749" cy="1543050"/>
      </dsp:txXfrm>
    </dsp:sp>
    <dsp:sp modelId="{44D69AC7-D255-40E9-90B1-67E8DCF23C43}">
      <dsp:nvSpPr>
        <dsp:cNvPr id="0" name=""/>
        <dsp:cNvSpPr/>
      </dsp:nvSpPr>
      <dsp:spPr>
        <a:xfrm>
          <a:off x="1414462" y="2323305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To  be on ones best behavior at all times.</a:t>
          </a:r>
          <a:endParaRPr lang="en-US" sz="2400" kern="1200" dirty="0"/>
        </a:p>
      </dsp:txBody>
      <dsp:txXfrm>
        <a:off x="1414462" y="2323305"/>
        <a:ext cx="2571749" cy="1543050"/>
      </dsp:txXfrm>
    </dsp:sp>
    <dsp:sp modelId="{CF00E29C-5940-4244-A6E8-88B81DBCF497}">
      <dsp:nvSpPr>
        <dsp:cNvPr id="0" name=""/>
        <dsp:cNvSpPr/>
      </dsp:nvSpPr>
      <dsp:spPr>
        <a:xfrm>
          <a:off x="4243387" y="2323305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To do his /her best work each and every day.</a:t>
          </a:r>
          <a:endParaRPr lang="en-US" sz="2400" kern="1200" dirty="0"/>
        </a:p>
      </dsp:txBody>
      <dsp:txXfrm>
        <a:off x="4243387" y="2323305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50CD-8038-49D3-9EAB-1FD766704FD1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9FF4-6239-4BA8-BF06-1F34880B14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50CD-8038-49D3-9EAB-1FD766704FD1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9FF4-6239-4BA8-BF06-1F34880B14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50CD-8038-49D3-9EAB-1FD766704FD1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9FF4-6239-4BA8-BF06-1F34880B14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50CD-8038-49D3-9EAB-1FD766704FD1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9FF4-6239-4BA8-BF06-1F34880B14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50CD-8038-49D3-9EAB-1FD766704FD1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9FF4-6239-4BA8-BF06-1F34880B14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50CD-8038-49D3-9EAB-1FD766704FD1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9FF4-6239-4BA8-BF06-1F34880B14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50CD-8038-49D3-9EAB-1FD766704FD1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9FF4-6239-4BA8-BF06-1F34880B14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50CD-8038-49D3-9EAB-1FD766704FD1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9FF4-6239-4BA8-BF06-1F34880B14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50CD-8038-49D3-9EAB-1FD766704FD1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9FF4-6239-4BA8-BF06-1F34880B14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50CD-8038-49D3-9EAB-1FD766704FD1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9FF4-6239-4BA8-BF06-1F34880B14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50CD-8038-49D3-9EAB-1FD766704FD1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529FF4-6239-4BA8-BF06-1F34880B14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0950CD-8038-49D3-9EAB-1FD766704FD1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529FF4-6239-4BA8-BF06-1F34880B140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Floreen.Rogers@cms.k12.nc.us" TargetMode="External"/><Relationship Id="rId2" Type="http://schemas.openxmlformats.org/officeDocument/2006/relationships/hyperlink" Target="mailto:jeremy.tubb@cms.k12.nc.u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ages.cms.k12.nc.us/jeremytubb/" TargetMode="External"/><Relationship Id="rId4" Type="http://schemas.openxmlformats.org/officeDocument/2006/relationships/hyperlink" Target="mailto:Lauram.bauer@cms.k12.nc.us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rtubb.cmswiki.wikispaces.net/Not+Yet+Shared" TargetMode="External"/><Relationship Id="rId2" Type="http://schemas.openxmlformats.org/officeDocument/2006/relationships/hyperlink" Target="http://mrtubb.cmswiki.wikispaces.net/Scientific+Method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ms.k12.nc.us/mediaroom/Pages/PowerSchool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SOUTH CHARLOTTE MIDDLE SCHOOL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Curriculum Night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29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Tests / Projects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Tests and Projects will be announced at least a week in advance.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Study Guides are given for tests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Project guidelines/expectations are clearly given (rubrics)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Opportunities to improve formal assessment grades under 79% can be requested by</a:t>
            </a:r>
            <a:r>
              <a:rPr lang="en-US" sz="2800" dirty="0" smtClean="0"/>
              <a:t> students.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This will be determined by the teacher at the time of the assessment. </a:t>
            </a:r>
            <a:endParaRPr lang="en-US" sz="2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Contact us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458200" cy="5257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Email: 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/>
              <a:t>  </a:t>
            </a:r>
            <a:r>
              <a:rPr lang="en-US" dirty="0" smtClean="0">
                <a:hlinkClick r:id="rId2"/>
              </a:rPr>
              <a:t>jeremy.tubb@cms.k12.nc.us</a:t>
            </a:r>
            <a:r>
              <a:rPr lang="en-US" dirty="0" smtClean="0"/>
              <a:t> </a:t>
            </a:r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>
                <a:hlinkClick r:id="rId3"/>
              </a:rPr>
              <a:t>Floreen.Rogers@cms.k12.nc.us</a:t>
            </a:r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>
                <a:hlinkClick r:id="rId4"/>
              </a:rPr>
              <a:t>Lauram.bauer@cms.k12.nc.us</a:t>
            </a:r>
            <a:endParaRPr lang="en-US" dirty="0" smtClean="0"/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sz="2800" dirty="0" smtClean="0"/>
              <a:t>Websites:</a:t>
            </a:r>
          </a:p>
          <a:p>
            <a:pPr eaLnBrk="1" hangingPunct="1"/>
            <a:r>
              <a:rPr lang="en-US" sz="2800" dirty="0" smtClean="0">
                <a:hlinkClick r:id="rId5"/>
              </a:rPr>
              <a:t>http://</a:t>
            </a:r>
            <a:r>
              <a:rPr lang="en-US" sz="2800" dirty="0" smtClean="0">
                <a:hlinkClick r:id="rId5"/>
              </a:rPr>
              <a:t>mrtubb.weebly.com</a:t>
            </a:r>
            <a:endParaRPr lang="en-US" sz="2800" dirty="0" smtClean="0">
              <a:hlinkClick r:id="rId5"/>
            </a:endParaRPr>
          </a:p>
          <a:p>
            <a:pPr eaLnBrk="1" hangingPunct="1"/>
            <a:r>
              <a:rPr lang="en-US" sz="2800" dirty="0" smtClean="0">
                <a:hlinkClick r:id="rId5"/>
              </a:rPr>
              <a:t>http://floreenrogers.cmswiki.wikispaces.net/ </a:t>
            </a:r>
            <a:endParaRPr lang="en-US" sz="2800" dirty="0" smtClean="0">
              <a:hlinkClick r:id="rId5"/>
            </a:endParaRPr>
          </a:p>
          <a:p>
            <a:pPr eaLnBrk="1" hangingPunct="1"/>
            <a:r>
              <a:rPr lang="en-US" sz="2800" dirty="0" smtClean="0">
                <a:hlinkClick r:id="rId5"/>
              </a:rPr>
              <a:t>http://laurabauerscms.weebly.com</a:t>
            </a:r>
            <a:endParaRPr lang="en-US" sz="2800" dirty="0" smtClean="0">
              <a:hlinkClick r:id="rId5"/>
            </a:endParaRPr>
          </a:p>
          <a:p>
            <a:pPr eaLnBrk="1" hangingPunct="1"/>
            <a:r>
              <a:rPr lang="en-US" sz="2800" dirty="0" smtClean="0"/>
              <a:t>Please be sure to get a password for </a:t>
            </a:r>
            <a:r>
              <a:rPr lang="en-US" sz="2800" b="1" dirty="0" smtClean="0"/>
              <a:t>Parent Portal</a:t>
            </a:r>
            <a:r>
              <a:rPr lang="en-US" sz="2800" dirty="0" smtClean="0"/>
              <a:t> and check it </a:t>
            </a:r>
            <a:r>
              <a:rPr lang="en-US" sz="2800" dirty="0" smtClean="0"/>
              <a:t>often.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Any questions for us?</a:t>
            </a:r>
          </a:p>
          <a:p>
            <a:pPr eaLnBrk="1" hangingPunct="1"/>
            <a:r>
              <a:rPr lang="en-US" dirty="0" smtClean="0"/>
              <a:t>Thank you for attending the 6</a:t>
            </a:r>
            <a:r>
              <a:rPr lang="en-US" baseline="30000" dirty="0" smtClean="0"/>
              <a:t>th</a:t>
            </a:r>
            <a:r>
              <a:rPr lang="en-US" dirty="0" smtClean="0"/>
              <a:t> Grade Curriculum Night.  We look forward to a wonderful </a:t>
            </a:r>
            <a:r>
              <a:rPr lang="en-US" dirty="0" smtClean="0"/>
              <a:t>2015 </a:t>
            </a:r>
            <a:r>
              <a:rPr lang="en-US" dirty="0" smtClean="0"/>
              <a:t>– </a:t>
            </a:r>
            <a:r>
              <a:rPr lang="en-US" dirty="0" smtClean="0"/>
              <a:t>2016 </a:t>
            </a:r>
            <a:r>
              <a:rPr lang="en-US" dirty="0" smtClean="0"/>
              <a:t>school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Mr. </a:t>
            </a:r>
            <a:r>
              <a:rPr lang="en-US" dirty="0" smtClean="0"/>
              <a:t>Tubb</a:t>
            </a:r>
            <a:r>
              <a:rPr lang="en-US" dirty="0" smtClean="0"/>
              <a:t>, Mrs. Bauer,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Mrs. Rogers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Science and Social Studies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Expectations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293813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3903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Typical Student Day in Social </a:t>
            </a:r>
            <a:r>
              <a:rPr lang="en-US" dirty="0" smtClean="0"/>
              <a:t>Studies and Science.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Board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Class Preparation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Today’s Objective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Essential Questions</a:t>
            </a:r>
          </a:p>
          <a:p>
            <a:r>
              <a:rPr lang="en-US" dirty="0" smtClean="0"/>
              <a:t>BCA </a:t>
            </a:r>
            <a:r>
              <a:rPr lang="en-US" dirty="0" smtClean="0"/>
              <a:t>or Warm Up– </a:t>
            </a:r>
            <a:r>
              <a:rPr lang="en-US" dirty="0" smtClean="0"/>
              <a:t>Beginning Class Activity</a:t>
            </a:r>
          </a:p>
          <a:p>
            <a:r>
              <a:rPr lang="en-US" dirty="0" smtClean="0"/>
              <a:t>Guided Lesson Activities</a:t>
            </a:r>
          </a:p>
          <a:p>
            <a:r>
              <a:rPr lang="en-US" dirty="0" smtClean="0"/>
              <a:t>Homework.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7837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6870700" cy="1066800"/>
          </a:xfrm>
        </p:spPr>
        <p:txBody>
          <a:bodyPr/>
          <a:lstStyle/>
          <a:p>
            <a:pPr eaLnBrk="1" hangingPunct="1"/>
            <a:r>
              <a:rPr lang="en-US" sz="4800" smtClean="0"/>
              <a:t>Interactive Notebook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724400"/>
          </a:xfrm>
        </p:spPr>
        <p:txBody>
          <a:bodyPr/>
          <a:lstStyle/>
          <a:p>
            <a:pPr eaLnBrk="1" hangingPunct="1"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School information book (must have)</a:t>
            </a:r>
          </a:p>
          <a:p>
            <a:pPr eaLnBrk="1" hangingPunct="1"/>
            <a:r>
              <a:rPr lang="en-US" sz="2800" dirty="0" smtClean="0"/>
              <a:t>Table to contents will be updated every day.</a:t>
            </a:r>
          </a:p>
          <a:p>
            <a:pPr eaLnBrk="1" hangingPunct="1"/>
            <a:r>
              <a:rPr lang="en-US" sz="2800" dirty="0" smtClean="0"/>
              <a:t>We work with students on organization all throughout our classes.  </a:t>
            </a:r>
          </a:p>
          <a:p>
            <a:pPr eaLnBrk="1" hangingPunct="1"/>
            <a:r>
              <a:rPr lang="en-US" sz="2800" dirty="0" smtClean="0"/>
              <a:t>Students will learn how important it is to keep track of their work.</a:t>
            </a:r>
          </a:p>
          <a:p>
            <a:pPr eaLnBrk="1" hangingPunct="1"/>
            <a:r>
              <a:rPr lang="en-US" sz="2800" dirty="0" smtClean="0"/>
              <a:t>Everything goes in nothing comes out.   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086600" cy="914400"/>
          </a:xfrm>
        </p:spPr>
        <p:txBody>
          <a:bodyPr/>
          <a:lstStyle/>
          <a:p>
            <a:r>
              <a:rPr lang="en-US" dirty="0" smtClean="0"/>
              <a:t>Social Studies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	      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3200" dirty="0" smtClean="0"/>
              <a:t>           Geography Overview</a:t>
            </a:r>
          </a:p>
          <a:p>
            <a:pPr marL="0" indent="0">
              <a:buNone/>
            </a:pPr>
            <a:r>
              <a:rPr lang="en-US" sz="3200" dirty="0" smtClean="0"/>
              <a:t>		Unit 1  - Introduction to Social Studies</a:t>
            </a:r>
          </a:p>
          <a:p>
            <a:pPr marL="0" indent="0">
              <a:buNone/>
            </a:pPr>
            <a:r>
              <a:rPr lang="en-US" sz="3200" dirty="0" smtClean="0"/>
              <a:t>		Unit 2 – Early Human</a:t>
            </a:r>
          </a:p>
          <a:p>
            <a:pPr marL="0" indent="0">
              <a:buNone/>
            </a:pPr>
            <a:r>
              <a:rPr lang="en-US" sz="3200" dirty="0" smtClean="0"/>
              <a:t>		Unit 3 – River Valley Civilizations</a:t>
            </a:r>
          </a:p>
          <a:p>
            <a:pPr>
              <a:buNone/>
            </a:pPr>
            <a:r>
              <a:rPr lang="en-US" sz="3200" dirty="0" smtClean="0"/>
              <a:t>			Unit 4 - Classical Civilizations</a:t>
            </a:r>
          </a:p>
          <a:p>
            <a:pPr>
              <a:buNone/>
            </a:pPr>
            <a:r>
              <a:rPr lang="en-US" sz="3200" dirty="0" smtClean="0"/>
              <a:t>			               (Greece and Rome)</a:t>
            </a:r>
          </a:p>
          <a:p>
            <a:pPr>
              <a:buNone/>
            </a:pPr>
            <a:r>
              <a:rPr lang="en-US" sz="2800" dirty="0" smtClean="0"/>
              <a:t>			</a:t>
            </a:r>
            <a:r>
              <a:rPr lang="en-US" sz="3200" dirty="0" smtClean="0"/>
              <a:t>Unit 5 – Collapse and </a:t>
            </a:r>
            <a:r>
              <a:rPr lang="en-US" sz="3200" dirty="0" smtClean="0"/>
              <a:t>Rebirth</a:t>
            </a:r>
          </a:p>
          <a:p>
            <a:pPr>
              <a:buNone/>
            </a:pPr>
            <a:r>
              <a:rPr lang="en-US" sz="3200" dirty="0" smtClean="0"/>
              <a:t>    Each Unit is divided into smaller topics.  These will be included in the students’ interactive notebooks.   </a:t>
            </a:r>
          </a:p>
          <a:p>
            <a:pPr>
              <a:buNone/>
            </a:pPr>
            <a:r>
              <a:rPr lang="en-US" sz="3200" dirty="0" smtClean="0"/>
              <a:t> </a:t>
            </a:r>
            <a:endParaRPr lang="en-US" sz="3200" dirty="0" smtClean="0"/>
          </a:p>
          <a:p>
            <a:pPr>
              <a:buNone/>
            </a:pPr>
            <a:r>
              <a:rPr lang="en-US" sz="2200" dirty="0" smtClean="0"/>
              <a:t>  	</a:t>
            </a:r>
            <a:endParaRPr lang="en-US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		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Science </a:t>
            </a:r>
            <a:r>
              <a:rPr lang="en-US" dirty="0" smtClean="0"/>
              <a:t>Curriculum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>
              <a:solidFill>
                <a:schemeClr val="bg1"/>
              </a:solidFill>
              <a:hlinkClick r:id="rId2"/>
            </a:endParaRPr>
          </a:p>
          <a:p>
            <a:endParaRPr lang="en-US" dirty="0" smtClean="0">
              <a:solidFill>
                <a:schemeClr val="bg1"/>
              </a:solidFill>
              <a:hlinkClick r:id="rId2"/>
            </a:endParaRPr>
          </a:p>
          <a:p>
            <a:r>
              <a:rPr lang="en-US" sz="2800" dirty="0" smtClean="0">
                <a:solidFill>
                  <a:schemeClr val="bg1"/>
                </a:solidFill>
                <a:hlinkClick r:id="rId2"/>
              </a:rPr>
              <a:t>Scientific Method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  <a:hlinkClick r:id="rId3"/>
              </a:rPr>
              <a:t>Plate Tectonics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  <a:hlinkClick r:id="rId3"/>
              </a:rPr>
              <a:t>Volcanoes and Earthquakes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  <a:hlinkClick r:id="rId3"/>
              </a:rPr>
              <a:t>Rocks and Minerals </a:t>
            </a:r>
            <a:endParaRPr lang="en-US" sz="28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" y="1295400"/>
            <a:ext cx="8305800" cy="1371600"/>
          </a:xfrm>
        </p:spPr>
        <p:txBody>
          <a:bodyPr/>
          <a:lstStyle/>
          <a:p>
            <a:pPr lvl="1" eaLnBrk="1" hangingPunct="1"/>
            <a:r>
              <a:rPr lang="en-US" sz="2400" dirty="0" smtClean="0"/>
              <a:t>The following units of study will be found on my website.  Resources will be added as we progress through the year.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>
              <a:solidFill>
                <a:schemeClr val="bg1"/>
              </a:solidFill>
              <a:hlinkClick r:id="rId3"/>
            </a:endParaRPr>
          </a:p>
          <a:p>
            <a:endParaRPr lang="en-US" dirty="0" smtClean="0">
              <a:solidFill>
                <a:schemeClr val="bg1"/>
              </a:solidFill>
              <a:hlinkClick r:id="rId3"/>
            </a:endParaRPr>
          </a:p>
          <a:p>
            <a:r>
              <a:rPr lang="en-US" sz="2800" dirty="0" smtClean="0">
                <a:solidFill>
                  <a:schemeClr val="bg1"/>
                </a:solidFill>
                <a:hlinkClick r:id="rId3"/>
              </a:rPr>
              <a:t>Soil Unit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  <a:hlinkClick r:id="rId3"/>
              </a:rPr>
              <a:t>Waves and Sound Unit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  <a:hlinkClick r:id="rId3"/>
              </a:rPr>
              <a:t>Energy Unit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  <a:hlinkClick r:id="rId3"/>
              </a:rPr>
              <a:t>Space Unit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  <a:hlinkClick r:id="rId3"/>
              </a:rPr>
              <a:t>Ecology Unit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Labs/Experiments: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Designing hands-on experiments is a vital component of Science classes.  In order for this to happen we do need materials donated on a regular basis.  </a:t>
            </a:r>
          </a:p>
          <a:p>
            <a:r>
              <a:rPr lang="en-US" dirty="0" smtClean="0"/>
              <a:t>To organize donations we use a website called:  	Signupgenius.com</a:t>
            </a:r>
          </a:p>
          <a:p>
            <a:r>
              <a:rPr lang="en-US" dirty="0" smtClean="0"/>
              <a:t>Mr. </a:t>
            </a:r>
            <a:r>
              <a:rPr lang="en-US" dirty="0" err="1" smtClean="0"/>
              <a:t>Tubb</a:t>
            </a:r>
            <a:r>
              <a:rPr lang="en-US" dirty="0" smtClean="0"/>
              <a:t> will send emails through his list with Sign-up Genius.</a:t>
            </a:r>
          </a:p>
          <a:p>
            <a:r>
              <a:rPr lang="en-US" dirty="0" smtClean="0"/>
              <a:t>Mrs. Bauer uses Remind.com and website link.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074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90600"/>
          </a:xfrm>
        </p:spPr>
        <p:txBody>
          <a:bodyPr/>
          <a:lstStyle/>
          <a:p>
            <a:pPr eaLnBrk="1" hangingPunct="1"/>
            <a:r>
              <a:rPr lang="en-US" smtClean="0"/>
              <a:t>Homework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876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dirty="0" smtClean="0"/>
              <a:t>Given every class</a:t>
            </a:r>
            <a:r>
              <a:rPr lang="en-US" sz="2800" dirty="0" smtClean="0"/>
              <a:t>. (Studying..)  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Having practice everyday is important.  </a:t>
            </a:r>
          </a:p>
          <a:p>
            <a:pPr eaLnBrk="1" hangingPunct="1"/>
            <a:r>
              <a:rPr lang="en-US" sz="2800" dirty="0" smtClean="0"/>
              <a:t>Double check your child’s Agenda</a:t>
            </a:r>
          </a:p>
          <a:p>
            <a:pPr eaLnBrk="1" hangingPunct="1"/>
            <a:r>
              <a:rPr lang="en-US" sz="2800" dirty="0" smtClean="0"/>
              <a:t>Stay connected to the Parent Portal online grade book </a:t>
            </a:r>
          </a:p>
          <a:p>
            <a:pPr lvl="1"/>
            <a:r>
              <a:rPr lang="en-US" sz="2400" dirty="0" smtClean="0"/>
              <a:t>(if need a password </a:t>
            </a:r>
            <a:r>
              <a:rPr lang="en-US" dirty="0" smtClean="0"/>
              <a:t>go to Charlotte Mecklenburg School website</a:t>
            </a:r>
            <a:r>
              <a:rPr lang="en-US" dirty="0" smtClean="0">
                <a:sym typeface="Wingdings" pitchFamily="2" charset="2"/>
              </a:rPr>
              <a:t> parent’s page.) 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You can set up your own account:</a:t>
            </a:r>
            <a:r>
              <a:rPr lang="en-US" sz="2400" dirty="0" smtClean="0"/>
              <a:t> </a:t>
            </a:r>
            <a:r>
              <a:rPr lang="en-US" dirty="0" smtClean="0">
                <a:hlinkClick r:id="rId2"/>
              </a:rPr>
              <a:t>https://cms.powerschool.com/public/</a:t>
            </a:r>
            <a:endParaRPr lang="en-US" sz="2400" dirty="0" smtClean="0"/>
          </a:p>
          <a:p>
            <a:pPr eaLnBrk="1" hangingPunct="1"/>
            <a:r>
              <a:rPr lang="en-US" sz="2800" dirty="0" smtClean="0"/>
              <a:t>Be checking homework online on teacher’s website.</a:t>
            </a:r>
          </a:p>
          <a:p>
            <a:pPr eaLnBrk="1" hangingPunct="1"/>
            <a:r>
              <a:rPr lang="en-US" sz="2800" dirty="0" smtClean="0"/>
              <a:t>Study notes each night for 20 </a:t>
            </a:r>
            <a:r>
              <a:rPr lang="en-US" sz="2800" dirty="0" smtClean="0"/>
              <a:t>minutes</a:t>
            </a:r>
          </a:p>
          <a:p>
            <a:pPr eaLnBrk="1" hangingPunct="1"/>
            <a:r>
              <a:rPr lang="en-US" sz="2800" dirty="0" smtClean="0"/>
              <a:t>Codes for absent or missing work are recorded in </a:t>
            </a:r>
            <a:r>
              <a:rPr lang="en-US" sz="2800" dirty="0" err="1" smtClean="0"/>
              <a:t>powerschool</a:t>
            </a:r>
            <a:r>
              <a:rPr lang="en-US" sz="2800" dirty="0" smtClean="0"/>
              <a:t>.   </a:t>
            </a:r>
            <a:endParaRPr lang="en-US" sz="36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301</TotalTime>
  <Words>412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Constantia</vt:lpstr>
      <vt:lpstr>Wingdings</vt:lpstr>
      <vt:lpstr>Wingdings 2</vt:lpstr>
      <vt:lpstr>Flow</vt:lpstr>
      <vt:lpstr>SOUTH CHARLOTTE MIDDLE SCHOOL</vt:lpstr>
      <vt:lpstr>Mr. Tubb, Mrs. Bauer,  Mrs. Rogers</vt:lpstr>
      <vt:lpstr>Class Expectations</vt:lpstr>
      <vt:lpstr>Typical Student Day in Social Studies and Science.</vt:lpstr>
      <vt:lpstr>Interactive Notebook</vt:lpstr>
      <vt:lpstr>Social Studies curriculum</vt:lpstr>
      <vt:lpstr>Science Curriculum</vt:lpstr>
      <vt:lpstr>Labs/Experiments:</vt:lpstr>
      <vt:lpstr>Homework</vt:lpstr>
      <vt:lpstr>Tests / Projects</vt:lpstr>
      <vt:lpstr>Contact us</vt:lpstr>
      <vt:lpstr>Questions?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CHARLOTTE MIDDLE SCHOOL</dc:title>
  <dc:creator>Ulysees</dc:creator>
  <cp:lastModifiedBy>Tubb, Jeremy L.</cp:lastModifiedBy>
  <cp:revision>25</cp:revision>
  <dcterms:created xsi:type="dcterms:W3CDTF">2010-09-13T20:01:31Z</dcterms:created>
  <dcterms:modified xsi:type="dcterms:W3CDTF">2015-09-15T19:12:02Z</dcterms:modified>
</cp:coreProperties>
</file>