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Shape 16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Shape 1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Shape 1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Shape 18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title"/>
          </p:nvPr>
        </p:nvSpPr>
        <p:spPr>
          <a:xfrm>
            <a:off x="457200" y="20597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457200" y="4683918"/>
            <a:ext cx="21336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124200" y="4683918"/>
            <a:ext cx="28956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6553200" y="4683918"/>
            <a:ext cx="21336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457200" y="20597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0" type="dt"/>
          </p:nvPr>
        </p:nvSpPr>
        <p:spPr>
          <a:xfrm>
            <a:off x="457200" y="4683918"/>
            <a:ext cx="21336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1" type="ftr"/>
          </p:nvPr>
        </p:nvSpPr>
        <p:spPr>
          <a:xfrm>
            <a:off x="3124200" y="4683918"/>
            <a:ext cx="28956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2" type="sldNum"/>
          </p:nvPr>
        </p:nvSpPr>
        <p:spPr>
          <a:xfrm>
            <a:off x="6553200" y="4683918"/>
            <a:ext cx="21336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x="457200" y="20597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457200" y="1151334"/>
            <a:ext cx="4040100" cy="479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2" type="body"/>
          </p:nvPr>
        </p:nvSpPr>
        <p:spPr>
          <a:xfrm>
            <a:off x="457200" y="1631156"/>
            <a:ext cx="4040100" cy="29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3" type="body"/>
          </p:nvPr>
        </p:nvSpPr>
        <p:spPr>
          <a:xfrm>
            <a:off x="4645025" y="1151334"/>
            <a:ext cx="4041900" cy="479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4" name="Shape 74"/>
          <p:cNvSpPr txBox="1"/>
          <p:nvPr>
            <p:ph idx="4" type="body"/>
          </p:nvPr>
        </p:nvSpPr>
        <p:spPr>
          <a:xfrm>
            <a:off x="4645025" y="1631156"/>
            <a:ext cx="4041900" cy="29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0" type="dt"/>
          </p:nvPr>
        </p:nvSpPr>
        <p:spPr>
          <a:xfrm>
            <a:off x="457200" y="4683918"/>
            <a:ext cx="21336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1" type="ftr"/>
          </p:nvPr>
        </p:nvSpPr>
        <p:spPr>
          <a:xfrm>
            <a:off x="3124200" y="4683918"/>
            <a:ext cx="28956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2" type="sldNum"/>
          </p:nvPr>
        </p:nvSpPr>
        <p:spPr>
          <a:xfrm>
            <a:off x="6553200" y="4683918"/>
            <a:ext cx="21336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722312" y="3305175"/>
            <a:ext cx="7772400" cy="10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722312" y="2180034"/>
            <a:ext cx="7772400" cy="1125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10" type="dt"/>
          </p:nvPr>
        </p:nvSpPr>
        <p:spPr>
          <a:xfrm>
            <a:off x="457200" y="4683918"/>
            <a:ext cx="21336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2" name="Shape 82"/>
          <p:cNvSpPr txBox="1"/>
          <p:nvPr>
            <p:ph idx="11" type="ftr"/>
          </p:nvPr>
        </p:nvSpPr>
        <p:spPr>
          <a:xfrm>
            <a:off x="3124200" y="4683918"/>
            <a:ext cx="28956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2" type="sldNum"/>
          </p:nvPr>
        </p:nvSpPr>
        <p:spPr>
          <a:xfrm>
            <a:off x="6553200" y="4683918"/>
            <a:ext cx="21336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ctrTitle"/>
          </p:nvPr>
        </p:nvSpPr>
        <p:spPr>
          <a:xfrm>
            <a:off x="685800" y="1597818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6" name="Shape 86"/>
          <p:cNvSpPr txBox="1"/>
          <p:nvPr>
            <p:ph idx="1" type="subTitle"/>
          </p:nvPr>
        </p:nvSpPr>
        <p:spPr>
          <a:xfrm>
            <a:off x="1371600" y="2914650"/>
            <a:ext cx="6400800" cy="131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7" name="Shape 87"/>
          <p:cNvSpPr txBox="1"/>
          <p:nvPr>
            <p:ph idx="10" type="dt"/>
          </p:nvPr>
        </p:nvSpPr>
        <p:spPr>
          <a:xfrm>
            <a:off x="457200" y="4683918"/>
            <a:ext cx="21336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8" name="Shape 88"/>
          <p:cNvSpPr txBox="1"/>
          <p:nvPr>
            <p:ph idx="11" type="ftr"/>
          </p:nvPr>
        </p:nvSpPr>
        <p:spPr>
          <a:xfrm>
            <a:off x="3124200" y="4683918"/>
            <a:ext cx="28956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9" name="Shape 89"/>
          <p:cNvSpPr txBox="1"/>
          <p:nvPr>
            <p:ph idx="12" type="sldNum"/>
          </p:nvPr>
        </p:nvSpPr>
        <p:spPr>
          <a:xfrm>
            <a:off x="6553200" y="4683918"/>
            <a:ext cx="21336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idx="10" type="dt"/>
          </p:nvPr>
        </p:nvSpPr>
        <p:spPr>
          <a:xfrm>
            <a:off x="457200" y="4683918"/>
            <a:ext cx="21336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1" type="ftr"/>
          </p:nvPr>
        </p:nvSpPr>
        <p:spPr>
          <a:xfrm>
            <a:off x="3124200" y="4683918"/>
            <a:ext cx="28956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6553200" y="4683918"/>
            <a:ext cx="21336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457200" y="20597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457200" y="1200150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2" type="body"/>
          </p:nvPr>
        </p:nvSpPr>
        <p:spPr>
          <a:xfrm>
            <a:off x="4648200" y="1200150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0" type="dt"/>
          </p:nvPr>
        </p:nvSpPr>
        <p:spPr>
          <a:xfrm>
            <a:off x="457200" y="4683918"/>
            <a:ext cx="21336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1" type="ftr"/>
          </p:nvPr>
        </p:nvSpPr>
        <p:spPr>
          <a:xfrm>
            <a:off x="3124200" y="4683918"/>
            <a:ext cx="28956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6553200" y="4683918"/>
            <a:ext cx="21336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Only">
  <p:cSld name="Conten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idx="1" type="body"/>
          </p:nvPr>
        </p:nvSpPr>
        <p:spPr>
          <a:xfrm>
            <a:off x="457200" y="205978"/>
            <a:ext cx="8229600" cy="438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0" type="dt"/>
          </p:nvPr>
        </p:nvSpPr>
        <p:spPr>
          <a:xfrm>
            <a:off x="457200" y="4683918"/>
            <a:ext cx="21336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1" type="ftr"/>
          </p:nvPr>
        </p:nvSpPr>
        <p:spPr>
          <a:xfrm>
            <a:off x="3124200" y="4683918"/>
            <a:ext cx="28956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6553200" y="4683918"/>
            <a:ext cx="21336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bl">
  <p:cSld name="Title and Table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0" type="dt"/>
          </p:nvPr>
        </p:nvSpPr>
        <p:spPr>
          <a:xfrm>
            <a:off x="457200" y="4683918"/>
            <a:ext cx="21336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1" type="ftr"/>
          </p:nvPr>
        </p:nvSpPr>
        <p:spPr>
          <a:xfrm>
            <a:off x="3124200" y="4683918"/>
            <a:ext cx="28956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6553200" y="4683918"/>
            <a:ext cx="21336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 rot="5400000">
            <a:off x="5463750" y="1371628"/>
            <a:ext cx="43887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 rot="5400000">
            <a:off x="1272750" y="-609571"/>
            <a:ext cx="4388700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0" type="dt"/>
          </p:nvPr>
        </p:nvSpPr>
        <p:spPr>
          <a:xfrm>
            <a:off x="457200" y="4683918"/>
            <a:ext cx="21336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1" type="ftr"/>
          </p:nvPr>
        </p:nvSpPr>
        <p:spPr>
          <a:xfrm>
            <a:off x="3124200" y="4683918"/>
            <a:ext cx="28956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6553200" y="4683918"/>
            <a:ext cx="21336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457200" y="20597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 rot="5400000">
            <a:off x="2874750" y="-1217400"/>
            <a:ext cx="339450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0" type="dt"/>
          </p:nvPr>
        </p:nvSpPr>
        <p:spPr>
          <a:xfrm>
            <a:off x="457200" y="4683918"/>
            <a:ext cx="21336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1" type="ftr"/>
          </p:nvPr>
        </p:nvSpPr>
        <p:spPr>
          <a:xfrm>
            <a:off x="3124200" y="4683918"/>
            <a:ext cx="28956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6553200" y="4683918"/>
            <a:ext cx="21336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x="1792288" y="3600450"/>
            <a:ext cx="5486400" cy="425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Shape 52"/>
          <p:cNvSpPr/>
          <p:nvPr>
            <p:ph idx="2" type="pic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x="1792288" y="4025503"/>
            <a:ext cx="5486400" cy="60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0" type="dt"/>
          </p:nvPr>
        </p:nvSpPr>
        <p:spPr>
          <a:xfrm>
            <a:off x="457200" y="4683918"/>
            <a:ext cx="21336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1" type="ftr"/>
          </p:nvPr>
        </p:nvSpPr>
        <p:spPr>
          <a:xfrm>
            <a:off x="3124200" y="4683918"/>
            <a:ext cx="28956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6553200" y="4683918"/>
            <a:ext cx="21336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x="457200" y="204787"/>
            <a:ext cx="3008400" cy="871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3575050" y="204787"/>
            <a:ext cx="5111700" cy="438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2" type="body"/>
          </p:nvPr>
        </p:nvSpPr>
        <p:spPr>
          <a:xfrm>
            <a:off x="457200" y="1076325"/>
            <a:ext cx="3008400" cy="351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10" type="dt"/>
          </p:nvPr>
        </p:nvSpPr>
        <p:spPr>
          <a:xfrm>
            <a:off x="457200" y="4683918"/>
            <a:ext cx="21336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11" type="ftr"/>
          </p:nvPr>
        </p:nvSpPr>
        <p:spPr>
          <a:xfrm>
            <a:off x="3124200" y="4683918"/>
            <a:ext cx="28956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2" type="sldNum"/>
          </p:nvPr>
        </p:nvSpPr>
        <p:spPr>
          <a:xfrm>
            <a:off x="6553200" y="4683918"/>
            <a:ext cx="21336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rgbClr val="FFFF00"/>
            </a:gs>
            <a:gs pos="100000">
              <a:srgbClr val="FF3300"/>
            </a:gs>
          </a:gsLst>
          <a:lin ang="2700000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0597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457200" y="4683918"/>
            <a:ext cx="21336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124200" y="4683918"/>
            <a:ext cx="28956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6553200" y="4683918"/>
            <a:ext cx="21336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www.youtube.com/watch?v=W4Q9tbmCHmE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00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s://www.youtube.com/watch?v=sSi30r-67fI" TargetMode="Externa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s://play.kahoot.it/#/?quizId=0f3cafb6-0304-4768-8cc6-188a7d11236e" TargetMode="Externa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s://www.youtube.com/watch?v=fKvDCJp95pA" TargetMode="External"/><Relationship Id="rId4" Type="http://schemas.openxmlformats.org/officeDocument/2006/relationships/hyperlink" Target="https://www.youtube.com/watch?v=vdh9xo47OWM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youtube.com/watch?v=ubUbd1kIJK4&amp;nohtml5=False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www.youtube.com/watch?v=qEoZshFCTDw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www.youtube.com/watch?v=WwP7Sd7RacA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www.youtube.com/watch?v=0F5qlu3nSDY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ctrTitle"/>
          </p:nvPr>
        </p:nvSpPr>
        <p:spPr>
          <a:xfrm>
            <a:off x="685800" y="1597818"/>
            <a:ext cx="7772400" cy="11025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Rise of Democracy</a:t>
            </a:r>
          </a:p>
        </p:txBody>
      </p:sp>
      <p:sp>
        <p:nvSpPr>
          <p:cNvPr id="95" name="Shape 95"/>
          <p:cNvSpPr txBox="1"/>
          <p:nvPr>
            <p:ph idx="1" type="subTitle"/>
          </p:nvPr>
        </p:nvSpPr>
        <p:spPr>
          <a:xfrm>
            <a:off x="1371600" y="2914650"/>
            <a:ext cx="6400800" cy="1314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>
            <p:ph type="title"/>
          </p:nvPr>
        </p:nvSpPr>
        <p:spPr>
          <a:xfrm>
            <a:off x="457200" y="205977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Tyranny</a:t>
            </a:r>
          </a:p>
        </p:txBody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52" name="Shape 1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7400" y="1200150"/>
            <a:ext cx="8126725" cy="3394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/>
          <p:nvPr>
            <p:ph type="title"/>
          </p:nvPr>
        </p:nvSpPr>
        <p:spPr>
          <a:xfrm>
            <a:off x="457200" y="205977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Tyranny</a:t>
            </a:r>
          </a:p>
        </p:txBody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x="457200" y="1200150"/>
            <a:ext cx="8229600" cy="3873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Term for men who forced oligarchs from power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Although a single ruler, tyrants and different than monarchs in that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They do not have a legal right to rule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They do not pass on the rule to their sons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2 minutes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/>
          <p:nvPr>
            <p:ph type="title"/>
          </p:nvPr>
        </p:nvSpPr>
        <p:spPr>
          <a:xfrm>
            <a:off x="457200" y="205977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Democracy</a:t>
            </a:r>
          </a:p>
        </p:txBody>
      </p:sp>
      <p:sp>
        <p:nvSpPr>
          <p:cNvPr id="164" name="Shape 164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65" name="Shape 16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8950" y="1200150"/>
            <a:ext cx="8167849" cy="3665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/>
          <p:nvPr>
            <p:ph type="title"/>
          </p:nvPr>
        </p:nvSpPr>
        <p:spPr>
          <a:xfrm>
            <a:off x="457200" y="205977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Democracy</a:t>
            </a:r>
          </a:p>
        </p:txBody>
      </p:sp>
      <p:sp>
        <p:nvSpPr>
          <p:cNvPr id="171" name="Shape 171"/>
          <p:cNvSpPr txBox="1"/>
          <p:nvPr>
            <p:ph idx="1" type="body"/>
          </p:nvPr>
        </p:nvSpPr>
        <p:spPr>
          <a:xfrm>
            <a:off x="457200" y="1200150"/>
            <a:ext cx="8229600" cy="3862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All citizens share ruling power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In Athens, there was a </a:t>
            </a:r>
            <a:r>
              <a:rPr b="1" lang="en" sz="2400" u="sng"/>
              <a:t>direct democracy </a:t>
            </a:r>
            <a:r>
              <a:rPr lang="en" sz="2400"/>
              <a:t>where all citizens vote on every issue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Greek, like the United States has a </a:t>
            </a:r>
            <a:r>
              <a:rPr b="1" lang="en" sz="2400" u="sng"/>
              <a:t>representative democracy </a:t>
            </a:r>
            <a:r>
              <a:rPr lang="en" sz="2400"/>
              <a:t>today.  This is where people vote for representatives who vote and represent them.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b="1" lang="en" sz="2400" u="sng"/>
              <a:t>Assembly - </a:t>
            </a:r>
            <a:r>
              <a:rPr lang="en" sz="2400"/>
              <a:t>a law making group  made up of free men who could speak and vote on issues</a:t>
            </a:r>
          </a:p>
          <a:p>
            <a:pPr indent="-381000" lvl="0" marL="457200">
              <a:spcBef>
                <a:spcPts val="0"/>
              </a:spcBef>
              <a:buSzPct val="100000"/>
            </a:pPr>
            <a:r>
              <a:rPr lang="en" sz="2400" u="sng">
                <a:solidFill>
                  <a:schemeClr val="hlink"/>
                </a:solidFill>
                <a:hlinkClick r:id="rId3"/>
              </a:rPr>
              <a:t>2.00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/>
          <p:nvPr>
            <p:ph type="title"/>
          </p:nvPr>
        </p:nvSpPr>
        <p:spPr>
          <a:xfrm>
            <a:off x="457200" y="205977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Let’s see how it works</a:t>
            </a:r>
          </a:p>
        </p:txBody>
      </p:sp>
      <p:sp>
        <p:nvSpPr>
          <p:cNvPr id="177" name="Shape 177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Democracy simulation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Classwork - Democracy in Athens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"/>
              <a:t>Homework - Read Birth of Democracy and answer the questions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/>
          <p:nvPr>
            <p:ph type="title"/>
          </p:nvPr>
        </p:nvSpPr>
        <p:spPr>
          <a:xfrm>
            <a:off x="457200" y="205977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Kahoot</a:t>
            </a:r>
          </a:p>
        </p:txBody>
      </p:sp>
      <p:sp>
        <p:nvSpPr>
          <p:cNvPr id="183" name="Shape 183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10 questions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/>
          <p:nvPr>
            <p:ph type="title"/>
          </p:nvPr>
        </p:nvSpPr>
        <p:spPr>
          <a:xfrm>
            <a:off x="457200" y="205977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 few more resources</a:t>
            </a:r>
          </a:p>
        </p:txBody>
      </p:sp>
      <p:sp>
        <p:nvSpPr>
          <p:cNvPr id="189" name="Shape 189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7 types of government song - 4 mins...of course there is a song!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3.53 Florida School</a:t>
            </a:r>
            <a:r>
              <a:rPr lang="en"/>
              <a:t> m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x="457200" y="205977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Warm UP</a:t>
            </a:r>
          </a:p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457200" y="1200150"/>
            <a:ext cx="8229600" cy="394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2400"/>
              <a:t>Label you ISN “Rise of Democracy”  Copy the objective from the board</a:t>
            </a:r>
          </a:p>
          <a:p>
            <a:pPr indent="-3810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2400"/>
              <a:t>Get out your homework  - 12 interesting facts from the video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 sz="2400"/>
              <a:t>3. Tape by folding and using 2 SMALL piece of tape, Lay of the land, Democracy in Athens and Birth of democracy into your ISN</a:t>
            </a:r>
          </a:p>
          <a:p>
            <a:pPr indent="0" lvl="0" marL="0">
              <a:spcBef>
                <a:spcPts val="0"/>
              </a:spcBef>
              <a:buNone/>
            </a:pPr>
            <a:r>
              <a:rPr lang="en" sz="2400"/>
              <a:t>4. Complete Lay of the Land using what you know about Greek Geography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457200" y="205977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An introductory Video</a:t>
            </a:r>
          </a:p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7 mins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457200" y="205977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4 Types of Governments</a:t>
            </a:r>
          </a:p>
        </p:txBody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Monarchy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Oligarchy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Democracy (direct and representative)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Tyranny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type="title"/>
          </p:nvPr>
        </p:nvSpPr>
        <p:spPr>
          <a:xfrm>
            <a:off x="457200" y="205977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Monarchy</a:t>
            </a:r>
          </a:p>
        </p:txBody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20" name="Shape 1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2425" y="1063375"/>
            <a:ext cx="8427300" cy="38254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type="title"/>
          </p:nvPr>
        </p:nvSpPr>
        <p:spPr>
          <a:xfrm>
            <a:off x="457200" y="205977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Monarchy</a:t>
            </a:r>
          </a:p>
        </p:txBody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From 2000 BCE to 800 BCE early city states were ruled by Monarchs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Each King had a council of aristocrats - “best” people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Since they were wealthy kings depended on them for horses and armor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In most cities aristocrats overthrew the king and took power for themselves</a:t>
            </a:r>
          </a:p>
          <a:p>
            <a:pPr indent="-381000" lvl="0" marL="457200">
              <a:spcBef>
                <a:spcPts val="0"/>
              </a:spcBef>
              <a:buSzPct val="100000"/>
            </a:pPr>
            <a:r>
              <a:rPr lang="en" sz="2400" u="sng">
                <a:solidFill>
                  <a:schemeClr val="hlink"/>
                </a:solidFill>
                <a:hlinkClick r:id="rId3"/>
              </a:rPr>
              <a:t>Monarchs in 3 minutes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type="title"/>
          </p:nvPr>
        </p:nvSpPr>
        <p:spPr>
          <a:xfrm>
            <a:off x="457200" y="205977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Oligarchy - few rules</a:t>
            </a:r>
          </a:p>
        </p:txBody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33" name="Shape 1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3350" y="1200150"/>
            <a:ext cx="8283450" cy="3394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type="title"/>
          </p:nvPr>
        </p:nvSpPr>
        <p:spPr>
          <a:xfrm>
            <a:off x="457200" y="205977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Oligarchy</a:t>
            </a:r>
          </a:p>
        </p:txBody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457200" y="969250"/>
            <a:ext cx="8229600" cy="4231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Oligarchs were from wealthy land owning families or merchants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They spent their days hunting, chariot racing, drinking wine and throwing parties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There laws favored the rich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They often ignored the needs of the people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Used armies to enforce laws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Poor would get fed up and look for a leader who would help (often in the army) they  used soldiers to overthrow the oligarchy. Poor united with soldiers got the job done</a:t>
            </a:r>
          </a:p>
          <a:p>
            <a:pPr indent="-381000" lvl="0" marL="457200">
              <a:spcBef>
                <a:spcPts val="0"/>
              </a:spcBef>
              <a:buSzPct val="100000"/>
            </a:pPr>
            <a:r>
              <a:rPr lang="en" sz="2400" u="sng">
                <a:solidFill>
                  <a:schemeClr val="hlink"/>
                </a:solidFill>
                <a:hlinkClick r:id="rId3"/>
              </a:rPr>
              <a:t>1.54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type="title"/>
          </p:nvPr>
        </p:nvSpPr>
        <p:spPr>
          <a:xfrm>
            <a:off x="457200" y="205977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Break with Mr. Nicky</a:t>
            </a:r>
          </a:p>
        </p:txBody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here it is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