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91" y="-5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7779450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2" name="Shape 12"/>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3" name="Shape 13"/>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a:endParaRPr/>
          </a:p>
        </p:txBody>
      </p: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1"/>
                </a:solidFill>
              </a:rPr>
              <a:t>‹#›</a:t>
            </a:fld>
            <a:endParaRPr lang="en">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3" name="Shape 33"/>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35" name="Shape 3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1"/>
                </a:solidFill>
              </a:rPr>
              <a:t>‹#›</a:t>
            </a:fld>
            <a:endParaRPr lang="en">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6"/>
        <p:cNvGrpSpPr/>
        <p:nvPr/>
      </p:nvGrpSpPr>
      <p:grpSpPr>
        <a:xfrm>
          <a:off x="0" y="0"/>
          <a:ext cx="0" cy="0"/>
          <a:chOff x="0" y="0"/>
          <a:chExt cx="0" cy="0"/>
        </a:xfrm>
      </p:grpSpPr>
      <p:sp>
        <p:nvSpPr>
          <p:cNvPr id="37" name="Shape 37"/>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a:spcBef>
                <a:spcPts val="0"/>
              </a:spcBef>
              <a:buClr>
                <a:schemeClr val="dk2"/>
              </a:buClr>
              <a:buSzPct val="100000"/>
              <a:buNone/>
              <a:defRPr sz="2400" i="1">
                <a:solidFill>
                  <a:schemeClr val="dk2"/>
                </a:solidFill>
              </a:defRPr>
            </a:lvl1pPr>
          </a:lstStyle>
          <a:p>
            <a:endParaRPr/>
          </a:p>
        </p:txBody>
      </p:sp>
      <p:sp>
        <p:nvSpPr>
          <p:cNvPr id="41" name="Shape 4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
        <p:nvSpPr>
          <p:cNvPr id="43" name="Shape 43"/>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lt2"/>
                </a:solidFill>
                <a:latin typeface="Georgia"/>
                <a:ea typeface="Georgia"/>
                <a:cs typeface="Georgia"/>
                <a:sym typeface="Georgia"/>
              </a:rPr>
              <a:t>‹#›</a:t>
            </a:fld>
            <a:endParaRPr lang="en" sz="1300">
              <a:solidFill>
                <a:schemeClr val="lt2"/>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IqC79WrpK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tAE7xDGLE_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800" y="1746892"/>
            <a:ext cx="7772400" cy="1238099"/>
          </a:xfrm>
          <a:prstGeom prst="rect">
            <a:avLst/>
          </a:prstGeom>
        </p:spPr>
        <p:txBody>
          <a:bodyPr lIns="91425" tIns="91425" rIns="91425" bIns="91425" anchor="b" anchorCtr="0">
            <a:noAutofit/>
          </a:bodyPr>
          <a:lstStyle/>
          <a:p>
            <a:pPr>
              <a:spcBef>
                <a:spcPts val="0"/>
              </a:spcBef>
              <a:buNone/>
            </a:pPr>
            <a:r>
              <a:rPr lang="en"/>
              <a:t>5 themes of Geography</a:t>
            </a:r>
          </a:p>
        </p:txBody>
      </p:sp>
      <p:sp>
        <p:nvSpPr>
          <p:cNvPr id="47" name="Shape 47"/>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a:spcBef>
                <a:spcPts val="0"/>
              </a:spcBef>
              <a:buNone/>
            </a:pPr>
            <a:r>
              <a:rPr lang="en"/>
              <a:t>Part 2</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Rap again, just for you</a:t>
            </a:r>
          </a:p>
        </p:txBody>
      </p:sp>
      <p:sp>
        <p:nvSpPr>
          <p:cNvPr id="109" name="Shape 1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u="sng">
                <a:solidFill>
                  <a:schemeClr val="hlink"/>
                </a:solidFill>
                <a:hlinkClick r:id="rId3"/>
              </a:rPr>
              <a:t>Rap 5 themes 2.34</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5 Theme Review project</a:t>
            </a:r>
          </a:p>
        </p:txBody>
      </p:sp>
      <p:sp>
        <p:nvSpPr>
          <p:cNvPr id="115" name="Shape 11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pPr>
            <a:r>
              <a:rPr lang="en"/>
              <a:t>Take the 5 theme review sheet and cut just along the horizontal lines between the 5 themes.</a:t>
            </a:r>
          </a:p>
          <a:p>
            <a:pPr marL="457200" lvl="0" indent="-228600" rtl="0">
              <a:spcBef>
                <a:spcPts val="0"/>
              </a:spcBef>
            </a:pPr>
            <a:r>
              <a:rPr lang="en"/>
              <a:t>Glue only the portion labeled 5 themes down</a:t>
            </a:r>
          </a:p>
          <a:p>
            <a:pPr marL="457200" lvl="0" indent="-228600">
              <a:spcBef>
                <a:spcPts val="0"/>
              </a:spcBef>
            </a:pPr>
            <a:r>
              <a:rPr lang="en"/>
              <a:t>Under each of the 5 themes write a definition from your notes and a small picture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Homework</a:t>
            </a:r>
          </a:p>
        </p:txBody>
      </p:sp>
      <p:sp>
        <p:nvSpPr>
          <p:cNvPr id="121" name="Shape 12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Sketch the last two themes in your interactive notebook.</a:t>
            </a:r>
          </a:p>
          <a:p>
            <a:pPr>
              <a:spcBef>
                <a:spcPts val="0"/>
              </a:spcBef>
              <a:buNone/>
            </a:pPr>
            <a:r>
              <a:rPr lang="en"/>
              <a:t>Complete the review page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Warm up</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Share your drawings of the first 3 themes of geography</a:t>
            </a:r>
          </a:p>
          <a:p>
            <a:pPr rtl="0">
              <a:spcBef>
                <a:spcPts val="0"/>
              </a:spcBef>
              <a:buNone/>
            </a:pPr>
            <a:r>
              <a:rPr lang="en"/>
              <a:t>Label Page 10 - Movement</a:t>
            </a:r>
          </a:p>
          <a:p>
            <a:pPr rtl="0">
              <a:spcBef>
                <a:spcPts val="0"/>
              </a:spcBef>
              <a:buNone/>
            </a:pPr>
            <a:r>
              <a:rPr lang="en"/>
              <a:t>Label Page 11  - Region</a:t>
            </a:r>
          </a:p>
          <a:p>
            <a:pPr rtl="0">
              <a:spcBef>
                <a:spcPts val="0"/>
              </a:spcBef>
              <a:buNone/>
            </a:pPr>
            <a:r>
              <a:rPr lang="en"/>
              <a:t>Label Page 12 - 5 theme review</a:t>
            </a:r>
          </a:p>
          <a:p>
            <a:pPr>
              <a:spcBef>
                <a:spcPts val="0"/>
              </a:spcBef>
              <a:buNone/>
            </a:pPr>
            <a:r>
              <a:rPr lang="en"/>
              <a:t>Do this both in the table of contents and on the heading of page 10 and 11</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Quiz</a:t>
            </a:r>
          </a:p>
        </p:txBody>
      </p:sp>
      <p:sp>
        <p:nvSpPr>
          <p:cNvPr id="59" name="Shape 5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Rules for quizzes</a:t>
            </a:r>
          </a:p>
          <a:p>
            <a:pPr marL="457200" lvl="0" indent="-228600" rtl="0">
              <a:spcBef>
                <a:spcPts val="0"/>
              </a:spcBef>
              <a:buSzPct val="100000"/>
            </a:pPr>
            <a:r>
              <a:rPr lang="en" sz="2400"/>
              <a:t>Keep you eyes on your own paper</a:t>
            </a:r>
          </a:p>
          <a:p>
            <a:pPr marL="457200" lvl="0" indent="-228600" rtl="0">
              <a:spcBef>
                <a:spcPts val="0"/>
              </a:spcBef>
              <a:buSzPct val="100000"/>
            </a:pPr>
            <a:r>
              <a:rPr lang="en" sz="2400"/>
              <a:t>Stay in your seat while working</a:t>
            </a:r>
          </a:p>
          <a:p>
            <a:pPr marL="457200" lvl="0" indent="-228600" rtl="0">
              <a:spcBef>
                <a:spcPts val="0"/>
              </a:spcBef>
              <a:buSzPct val="100000"/>
            </a:pPr>
            <a:r>
              <a:rPr lang="en" sz="2400"/>
              <a:t>When you are done turn your paper face down</a:t>
            </a:r>
          </a:p>
          <a:p>
            <a:pPr marL="457200" lvl="0" indent="-228600" rtl="0">
              <a:spcBef>
                <a:spcPts val="0"/>
              </a:spcBef>
              <a:buSzPct val="100000"/>
            </a:pPr>
            <a:r>
              <a:rPr lang="en" sz="2400"/>
              <a:t>Read</a:t>
            </a:r>
          </a:p>
          <a:p>
            <a:pPr marL="457200" lvl="0" indent="-228600">
              <a:spcBef>
                <a:spcPts val="0"/>
              </a:spcBef>
              <a:buSzPct val="100000"/>
            </a:pPr>
            <a:r>
              <a:rPr lang="en" sz="2400"/>
              <a:t>Be courteous to others still working at all times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Essential Question</a:t>
            </a:r>
          </a:p>
        </p:txBody>
      </p:sp>
      <p:sp>
        <p:nvSpPr>
          <p:cNvPr id="65" name="Shape 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a:t>How do the themes of Region and Movement, location and help us to understand the world and the people in it as well as how if influenced the history of the world?</a:t>
            </a:r>
          </a:p>
          <a:p>
            <a:pPr lvl="0" rtl="0">
              <a:spcBef>
                <a:spcPts val="0"/>
              </a:spcBef>
              <a:buClr>
                <a:schemeClr val="dk1"/>
              </a:buClr>
              <a:buSzPct val="78571"/>
              <a:buFont typeface="Arial"/>
              <a:buNone/>
            </a:pPr>
            <a:r>
              <a:rPr lang="en" sz="1400"/>
              <a:t>6.E.1</a:t>
            </a:r>
          </a:p>
          <a:p>
            <a:pPr>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Still not convinced?</a:t>
            </a:r>
          </a:p>
        </p:txBody>
      </p:sp>
      <p:sp>
        <p:nvSpPr>
          <p:cNvPr id="71" name="Shape 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Here is another video with more reasons to study Geography</a:t>
            </a:r>
          </a:p>
          <a:p>
            <a:pPr>
              <a:spcBef>
                <a:spcPts val="0"/>
              </a:spcBef>
              <a:buNone/>
            </a:pPr>
            <a:r>
              <a:rPr lang="en" u="sng">
                <a:solidFill>
                  <a:schemeClr val="hlink"/>
                </a:solidFill>
                <a:hlinkClick r:id="rId3"/>
              </a:rPr>
              <a:t>2.14</a:t>
            </a:r>
            <a:r>
              <a:rPr lang="en"/>
              <a:t> minutes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Let’s Review</a:t>
            </a:r>
          </a:p>
        </p:txBody>
      </p:sp>
      <p:sp>
        <p:nvSpPr>
          <p:cNvPr id="77" name="Shape 77"/>
          <p:cNvSpPr txBox="1"/>
          <p:nvPr/>
        </p:nvSpPr>
        <p:spPr>
          <a:xfrm>
            <a:off x="764850" y="1375350"/>
            <a:ext cx="3024300" cy="3340199"/>
          </a:xfrm>
          <a:prstGeom prst="rect">
            <a:avLst/>
          </a:prstGeom>
          <a:noFill/>
          <a:ln>
            <a:noFill/>
          </a:ln>
        </p:spPr>
        <p:txBody>
          <a:bodyPr lIns="91425" tIns="91425" rIns="91425" bIns="91425" anchor="t" anchorCtr="0">
            <a:noAutofit/>
          </a:bodyPr>
          <a:lstStyle/>
          <a:p>
            <a:pPr lvl="0" rtl="0">
              <a:spcBef>
                <a:spcPts val="0"/>
              </a:spcBef>
              <a:buNone/>
            </a:pPr>
            <a:r>
              <a:rPr lang="en" sz="3000">
                <a:solidFill>
                  <a:schemeClr val="lt1"/>
                </a:solidFill>
              </a:rPr>
              <a:t>L</a:t>
            </a:r>
          </a:p>
          <a:p>
            <a:pPr lvl="0" rtl="0">
              <a:spcBef>
                <a:spcPts val="0"/>
              </a:spcBef>
              <a:buNone/>
            </a:pPr>
            <a:r>
              <a:rPr lang="en" sz="3000">
                <a:solidFill>
                  <a:schemeClr val="lt1"/>
                </a:solidFill>
              </a:rPr>
              <a:t>Play		Place</a:t>
            </a:r>
          </a:p>
          <a:p>
            <a:pPr lvl="0" rtl="0">
              <a:spcBef>
                <a:spcPts val="0"/>
              </a:spcBef>
              <a:buNone/>
            </a:pPr>
            <a:r>
              <a:rPr lang="en" sz="3000">
                <a:solidFill>
                  <a:schemeClr val="lt1"/>
                </a:solidFill>
              </a:rPr>
              <a:t>In			Interaction </a:t>
            </a:r>
          </a:p>
          <a:p>
            <a:pPr lvl="0" rtl="0">
              <a:spcBef>
                <a:spcPts val="0"/>
              </a:spcBef>
              <a:buNone/>
            </a:pPr>
            <a:r>
              <a:rPr lang="en" sz="3000">
                <a:solidFill>
                  <a:schemeClr val="lt1"/>
                </a:solidFill>
              </a:rPr>
              <a:t>Mario’s	Movement</a:t>
            </a:r>
          </a:p>
          <a:p>
            <a:pPr lvl="0" rtl="0">
              <a:spcBef>
                <a:spcPts val="0"/>
              </a:spcBef>
              <a:buNone/>
            </a:pPr>
            <a:r>
              <a:rPr lang="en" sz="3000">
                <a:solidFill>
                  <a:schemeClr val="lt1"/>
                </a:solidFill>
              </a:rPr>
              <a:t>Room	Region</a:t>
            </a:r>
          </a:p>
          <a:p>
            <a:pPr lvl="0" rtl="0">
              <a:spcBef>
                <a:spcPts val="0"/>
              </a:spcBef>
              <a:buNone/>
            </a:pPr>
            <a:r>
              <a:rPr lang="en" sz="3000">
                <a:solidFill>
                  <a:schemeClr val="lt1"/>
                </a:solidFill>
              </a:rPr>
              <a:t>s 		Location</a:t>
            </a:r>
          </a:p>
          <a:p>
            <a:pPr lvl="0" rtl="0">
              <a:spcBef>
                <a:spcPts val="0"/>
              </a:spcBef>
              <a:buNone/>
            </a:pPr>
            <a:r>
              <a:rPr lang="en" sz="3000">
                <a:solidFill>
                  <a:schemeClr val="lt1"/>
                </a:solidFill>
              </a:rPr>
              <a:t>Play		Place</a:t>
            </a:r>
          </a:p>
          <a:p>
            <a:pPr lvl="0" rtl="0">
              <a:spcBef>
                <a:spcPts val="0"/>
              </a:spcBef>
              <a:buNone/>
            </a:pPr>
            <a:r>
              <a:rPr lang="en" sz="3000">
                <a:solidFill>
                  <a:schemeClr val="lt1"/>
                </a:solidFill>
              </a:rPr>
              <a:t>In			Interaction </a:t>
            </a:r>
          </a:p>
          <a:p>
            <a:pPr lvl="0" rtl="0">
              <a:spcBef>
                <a:spcPts val="0"/>
              </a:spcBef>
              <a:buNone/>
            </a:pPr>
            <a:r>
              <a:rPr lang="en" sz="3000">
                <a:solidFill>
                  <a:schemeClr val="lt1"/>
                </a:solidFill>
              </a:rPr>
              <a:t>Mario’s	Movement</a:t>
            </a:r>
          </a:p>
          <a:p>
            <a:pPr lvl="0" rtl="0">
              <a:spcBef>
                <a:spcPts val="0"/>
              </a:spcBef>
              <a:buNone/>
            </a:pPr>
            <a:r>
              <a:rPr lang="en" sz="3000">
                <a:solidFill>
                  <a:schemeClr val="lt1"/>
                </a:solidFill>
              </a:rPr>
              <a:t>Room	Region</a:t>
            </a:r>
          </a:p>
          <a:p>
            <a:pPr lvl="0" rtl="0">
              <a:spcBef>
                <a:spcPts val="0"/>
              </a:spcBef>
              <a:buNone/>
            </a:pPr>
            <a:r>
              <a:rPr lang="en" sz="3000">
                <a:solidFill>
                  <a:schemeClr val="lt1"/>
                </a:solidFill>
              </a:rPr>
              <a:t>et’s 		Location</a:t>
            </a:r>
          </a:p>
          <a:p>
            <a:pPr lvl="0" rtl="0">
              <a:spcBef>
                <a:spcPts val="0"/>
              </a:spcBef>
              <a:buNone/>
            </a:pPr>
            <a:r>
              <a:rPr lang="en" sz="3000">
                <a:solidFill>
                  <a:schemeClr val="lt1"/>
                </a:solidFill>
              </a:rPr>
              <a:t>Play		Place</a:t>
            </a:r>
          </a:p>
          <a:p>
            <a:pPr lvl="0" rtl="0">
              <a:spcBef>
                <a:spcPts val="0"/>
              </a:spcBef>
              <a:buNone/>
            </a:pPr>
            <a:r>
              <a:rPr lang="en" sz="3000">
                <a:solidFill>
                  <a:schemeClr val="lt1"/>
                </a:solidFill>
              </a:rPr>
              <a:t>In			Interaction </a:t>
            </a:r>
          </a:p>
          <a:p>
            <a:pPr lvl="0" rtl="0">
              <a:spcBef>
                <a:spcPts val="0"/>
              </a:spcBef>
              <a:buNone/>
            </a:pPr>
            <a:r>
              <a:rPr lang="en" sz="3000">
                <a:solidFill>
                  <a:schemeClr val="lt1"/>
                </a:solidFill>
              </a:rPr>
              <a:t>Mario’s	Movement</a:t>
            </a:r>
          </a:p>
          <a:p>
            <a:pPr lvl="0" rtl="0">
              <a:spcBef>
                <a:spcPts val="0"/>
              </a:spcBef>
              <a:buNone/>
            </a:pPr>
            <a:r>
              <a:rPr lang="en" sz="3000">
                <a:solidFill>
                  <a:schemeClr val="lt1"/>
                </a:solidFill>
              </a:rPr>
              <a:t>Room	Region</a:t>
            </a:r>
          </a:p>
          <a:p>
            <a:pPr lvl="0" rtl="0">
              <a:spcBef>
                <a:spcPts val="0"/>
              </a:spcBef>
              <a:buNone/>
            </a:pPr>
            <a:endParaRPr/>
          </a:p>
        </p:txBody>
      </p:sp>
      <p:pic>
        <p:nvPicPr>
          <p:cNvPr id="78" name="Shape 78"/>
          <p:cNvPicPr preferRelativeResize="0"/>
          <p:nvPr/>
        </p:nvPicPr>
        <p:blipFill>
          <a:blip r:embed="rId3">
            <a:alphaModFix/>
          </a:blip>
          <a:stretch>
            <a:fillRect/>
          </a:stretch>
        </p:blipFill>
        <p:spPr>
          <a:xfrm>
            <a:off x="4986542" y="0"/>
            <a:ext cx="4157464" cy="5143499"/>
          </a:xfrm>
          <a:prstGeom prst="rect">
            <a:avLst/>
          </a:prstGeom>
          <a:noFill/>
          <a:ln>
            <a:noFill/>
          </a:ln>
        </p:spPr>
      </p:pic>
      <p:sp>
        <p:nvSpPr>
          <p:cNvPr id="79" name="Shape 79"/>
          <p:cNvSpPr txBox="1"/>
          <p:nvPr/>
        </p:nvSpPr>
        <p:spPr>
          <a:xfrm>
            <a:off x="457200" y="1522700"/>
            <a:ext cx="4041900" cy="3136800"/>
          </a:xfrm>
          <a:prstGeom prst="rect">
            <a:avLst/>
          </a:prstGeom>
          <a:noFill/>
          <a:ln>
            <a:noFill/>
          </a:ln>
        </p:spPr>
        <p:txBody>
          <a:bodyPr lIns="91425" tIns="91425" rIns="91425" bIns="91425" anchor="t" anchorCtr="0">
            <a:noAutofit/>
          </a:bodyPr>
          <a:lstStyle/>
          <a:p>
            <a:pPr rtl="0">
              <a:spcBef>
                <a:spcPts val="0"/>
              </a:spcBef>
              <a:buNone/>
            </a:pPr>
            <a:r>
              <a:rPr lang="en" sz="3000">
                <a:latin typeface="Georgia"/>
                <a:ea typeface="Georgia"/>
                <a:cs typeface="Georgia"/>
                <a:sym typeface="Georgia"/>
              </a:rPr>
              <a:t>Let’s - Location</a:t>
            </a:r>
          </a:p>
          <a:p>
            <a:pPr rtl="0">
              <a:spcBef>
                <a:spcPts val="0"/>
              </a:spcBef>
              <a:buNone/>
            </a:pPr>
            <a:r>
              <a:rPr lang="en" sz="3000">
                <a:latin typeface="Georgia"/>
                <a:ea typeface="Georgia"/>
                <a:cs typeface="Georgia"/>
                <a:sym typeface="Georgia"/>
              </a:rPr>
              <a:t>Play - Place</a:t>
            </a:r>
          </a:p>
          <a:p>
            <a:pPr rtl="0">
              <a:spcBef>
                <a:spcPts val="0"/>
              </a:spcBef>
              <a:buNone/>
            </a:pPr>
            <a:r>
              <a:rPr lang="en" sz="3000">
                <a:latin typeface="Georgia"/>
                <a:ea typeface="Georgia"/>
                <a:cs typeface="Georgia"/>
                <a:sym typeface="Georgia"/>
              </a:rPr>
              <a:t>In - Interaction </a:t>
            </a:r>
          </a:p>
          <a:p>
            <a:pPr rtl="0">
              <a:spcBef>
                <a:spcPts val="0"/>
              </a:spcBef>
              <a:buNone/>
            </a:pPr>
            <a:r>
              <a:rPr lang="en" sz="3000">
                <a:latin typeface="Georgia"/>
                <a:ea typeface="Georgia"/>
                <a:cs typeface="Georgia"/>
                <a:sym typeface="Georgia"/>
              </a:rPr>
              <a:t>Mario’s - Movement</a:t>
            </a:r>
          </a:p>
          <a:p>
            <a:pPr>
              <a:spcBef>
                <a:spcPts val="0"/>
              </a:spcBef>
              <a:buNone/>
            </a:pPr>
            <a:r>
              <a:rPr lang="en" sz="3000">
                <a:latin typeface="Georgia"/>
                <a:ea typeface="Georgia"/>
                <a:cs typeface="Georgia"/>
                <a:sym typeface="Georgia"/>
              </a:rPr>
              <a:t>Room - Region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3600"/>
              <a:t>Movement - People and ideas get around</a:t>
            </a:r>
          </a:p>
        </p:txBody>
      </p:sp>
      <p:sp>
        <p:nvSpPr>
          <p:cNvPr id="85" name="Shape 85"/>
          <p:cNvSpPr txBox="1">
            <a:spLocks noGrp="1"/>
          </p:cNvSpPr>
          <p:nvPr>
            <p:ph type="body" idx="1"/>
          </p:nvPr>
        </p:nvSpPr>
        <p:spPr>
          <a:xfrm>
            <a:off x="631509" y="1319210"/>
            <a:ext cx="8498700" cy="3847800"/>
          </a:xfrm>
          <a:prstGeom prst="rect">
            <a:avLst/>
          </a:prstGeom>
          <a:noFill/>
          <a:ln>
            <a:noFill/>
          </a:ln>
        </p:spPr>
        <p:txBody>
          <a:bodyPr lIns="91425" tIns="91425" rIns="91425" bIns="91425" anchor="t" anchorCtr="0">
            <a:noAutofit/>
          </a:bodyPr>
          <a:lstStyle/>
          <a:p>
            <a:pPr>
              <a:spcBef>
                <a:spcPts val="0"/>
              </a:spcBef>
              <a:buNone/>
            </a:pPr>
            <a:r>
              <a:rPr lang="en"/>
              <a:t>The movement of people, goods and ideas from one place to another.</a:t>
            </a:r>
          </a:p>
        </p:txBody>
      </p:sp>
      <p:pic>
        <p:nvPicPr>
          <p:cNvPr id="86" name="Shape 86"/>
          <p:cNvPicPr preferRelativeResize="0"/>
          <p:nvPr/>
        </p:nvPicPr>
        <p:blipFill>
          <a:blip r:embed="rId3">
            <a:alphaModFix/>
          </a:blip>
          <a:stretch>
            <a:fillRect/>
          </a:stretch>
        </p:blipFill>
        <p:spPr>
          <a:xfrm>
            <a:off x="145975" y="2395412"/>
            <a:ext cx="2705100" cy="1685925"/>
          </a:xfrm>
          <a:prstGeom prst="rect">
            <a:avLst/>
          </a:prstGeom>
          <a:noFill/>
          <a:ln>
            <a:noFill/>
          </a:ln>
        </p:spPr>
      </p:pic>
      <p:pic>
        <p:nvPicPr>
          <p:cNvPr id="87" name="Shape 87"/>
          <p:cNvPicPr preferRelativeResize="0"/>
          <p:nvPr/>
        </p:nvPicPr>
        <p:blipFill>
          <a:blip r:embed="rId4">
            <a:alphaModFix/>
          </a:blip>
          <a:stretch>
            <a:fillRect/>
          </a:stretch>
        </p:blipFill>
        <p:spPr>
          <a:xfrm>
            <a:off x="2975724" y="2493650"/>
            <a:ext cx="3019625" cy="1969825"/>
          </a:xfrm>
          <a:prstGeom prst="rect">
            <a:avLst/>
          </a:prstGeom>
          <a:noFill/>
          <a:ln>
            <a:noFill/>
          </a:ln>
        </p:spPr>
      </p:pic>
      <p:pic>
        <p:nvPicPr>
          <p:cNvPr id="88" name="Shape 88"/>
          <p:cNvPicPr preferRelativeResize="0"/>
          <p:nvPr/>
        </p:nvPicPr>
        <p:blipFill>
          <a:blip r:embed="rId5">
            <a:alphaModFix/>
          </a:blip>
          <a:stretch>
            <a:fillRect/>
          </a:stretch>
        </p:blipFill>
        <p:spPr>
          <a:xfrm>
            <a:off x="6283125" y="2670287"/>
            <a:ext cx="2403673" cy="17429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Region</a:t>
            </a:r>
          </a:p>
        </p:txBody>
      </p:sp>
      <p:sp>
        <p:nvSpPr>
          <p:cNvPr id="94" name="Shape 9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What do locations have in common?</a:t>
            </a:r>
          </a:p>
          <a:p>
            <a:pPr rtl="0">
              <a:spcBef>
                <a:spcPts val="0"/>
              </a:spcBef>
              <a:buNone/>
            </a:pPr>
            <a:r>
              <a:rPr lang="en"/>
              <a:t>Climate, religion, language and education are examples.</a:t>
            </a:r>
          </a:p>
          <a:p>
            <a:pPr rtl="0">
              <a:spcBef>
                <a:spcPts val="0"/>
              </a:spcBef>
              <a:buNone/>
            </a:pPr>
            <a:r>
              <a:rPr lang="en"/>
              <a:t>These are usually classified by border, states or territories</a:t>
            </a:r>
          </a:p>
          <a:p>
            <a:pPr>
              <a:spcBef>
                <a:spcPts val="0"/>
              </a:spcBef>
              <a:buNone/>
            </a:pPr>
            <a:r>
              <a:rPr lang="en"/>
              <a:t>They are united by physical or human characteristics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Region continued</a:t>
            </a:r>
          </a:p>
        </p:txBody>
      </p:sp>
      <p:sp>
        <p:nvSpPr>
          <p:cNvPr id="100" name="Shape 1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01" name="Shape 101"/>
          <p:cNvPicPr preferRelativeResize="0"/>
          <p:nvPr/>
        </p:nvPicPr>
        <p:blipFill>
          <a:blip r:embed="rId3">
            <a:alphaModFix/>
          </a:blip>
          <a:stretch>
            <a:fillRect/>
          </a:stretch>
        </p:blipFill>
        <p:spPr>
          <a:xfrm>
            <a:off x="4651308" y="1200149"/>
            <a:ext cx="2477445" cy="2238376"/>
          </a:xfrm>
          <a:prstGeom prst="rect">
            <a:avLst/>
          </a:prstGeom>
          <a:noFill/>
          <a:ln>
            <a:noFill/>
          </a:ln>
        </p:spPr>
      </p:pic>
      <p:pic>
        <p:nvPicPr>
          <p:cNvPr id="102" name="Shape 102"/>
          <p:cNvPicPr preferRelativeResize="0"/>
          <p:nvPr/>
        </p:nvPicPr>
        <p:blipFill>
          <a:blip r:embed="rId4">
            <a:alphaModFix/>
          </a:blip>
          <a:stretch>
            <a:fillRect/>
          </a:stretch>
        </p:blipFill>
        <p:spPr>
          <a:xfrm>
            <a:off x="324175" y="1199912"/>
            <a:ext cx="4327124" cy="2743675"/>
          </a:xfrm>
          <a:prstGeom prst="rect">
            <a:avLst/>
          </a:prstGeom>
          <a:noFill/>
          <a:ln>
            <a:noFill/>
          </a:ln>
        </p:spPr>
      </p:pic>
      <p:pic>
        <p:nvPicPr>
          <p:cNvPr id="103" name="Shape 103"/>
          <p:cNvPicPr preferRelativeResize="0"/>
          <p:nvPr/>
        </p:nvPicPr>
        <p:blipFill>
          <a:blip r:embed="rId5">
            <a:alphaModFix/>
          </a:blip>
          <a:stretch>
            <a:fillRect/>
          </a:stretch>
        </p:blipFill>
        <p:spPr>
          <a:xfrm>
            <a:off x="5757148" y="3150675"/>
            <a:ext cx="2122675" cy="16981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On-screen Show (16:9)</PresentationFormat>
  <Paragraphs>59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paper-plane</vt:lpstr>
      <vt:lpstr>5 themes of Geography</vt:lpstr>
      <vt:lpstr>Warm up</vt:lpstr>
      <vt:lpstr>Quiz</vt:lpstr>
      <vt:lpstr>Essential Question</vt:lpstr>
      <vt:lpstr>Still not convinced?</vt:lpstr>
      <vt:lpstr>Let’s Review</vt:lpstr>
      <vt:lpstr>Movement - People and ideas get around</vt:lpstr>
      <vt:lpstr>Region</vt:lpstr>
      <vt:lpstr>Region continued</vt:lpstr>
      <vt:lpstr>Rap again, just for you</vt:lpstr>
      <vt:lpstr>5 Theme Review project</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themes of Geography</dc:title>
  <dc:creator>Laura</dc:creator>
  <cp:lastModifiedBy>laura.bauer</cp:lastModifiedBy>
  <cp:revision>1</cp:revision>
  <dcterms:modified xsi:type="dcterms:W3CDTF">2015-08-30T22:59:14Z</dcterms:modified>
</cp:coreProperties>
</file>