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15" name="Shape 15"/>
          <p:cNvSpPr txBox="1"/>
          <p:nvPr>
            <p:ph type="ctrTitle"/>
          </p:nvPr>
        </p:nvSpPr>
        <p:spPr>
          <a:xfrm>
            <a:off x="598100" y="1775222"/>
            <a:ext cx="8222100" cy="838799"/>
          </a:xfrm>
          <a:prstGeom prst="rect">
            <a:avLst/>
          </a:prstGeom>
        </p:spPr>
        <p:txBody>
          <a:bodyPr anchorCtr="0" anchor="b" bIns="91425" lIns="91425" rIns="91425" tIns="91425"/>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p:txBody>
      </p:sp>
      <p:sp>
        <p:nvSpPr>
          <p:cNvPr id="16" name="Shape 16"/>
          <p:cNvSpPr txBox="1"/>
          <p:nvPr>
            <p:ph idx="1" type="subTitle"/>
          </p:nvPr>
        </p:nvSpPr>
        <p:spPr>
          <a:xfrm>
            <a:off x="598088" y="2715912"/>
            <a:ext cx="8222100" cy="432899"/>
          </a:xfrm>
          <a:prstGeom prst="rect">
            <a:avLst/>
          </a:prstGeom>
        </p:spPr>
        <p:txBody>
          <a:bodyPr anchorCtr="0" anchor="t" bIns="91425" lIns="91425" rIns="91425" tIns="91425"/>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p:txBody>
      </p:sp>
      <p:sp>
        <p:nvSpPr>
          <p:cNvPr id="17" name="Shape 1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8"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72" name="Shape 7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75" name="Shape 75"/>
          <p:cNvSpPr txBox="1"/>
          <p:nvPr>
            <p:ph type="title"/>
          </p:nvPr>
        </p:nvSpPr>
        <p:spPr>
          <a:xfrm>
            <a:off x="311700" y="1256050"/>
            <a:ext cx="8520599" cy="20307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76" name="Shape 76"/>
          <p:cNvSpPr txBox="1"/>
          <p:nvPr>
            <p:ph idx="1" type="body"/>
          </p:nvPr>
        </p:nvSpPr>
        <p:spPr>
          <a:xfrm>
            <a:off x="311700" y="3369225"/>
            <a:ext cx="8520599" cy="1281900"/>
          </a:xfrm>
          <a:prstGeom prst="rect">
            <a:avLst/>
          </a:prstGeom>
        </p:spPr>
        <p:txBody>
          <a:bodyPr anchorCtr="0" anchor="t" bIns="91425" lIns="91425" rIns="91425" tIns="91425"/>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p:txBody>
      </p:sp>
      <p:sp>
        <p:nvSpPr>
          <p:cNvPr id="77" name="Shape 7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8" name="Shape 78"/>
        <p:cNvGrpSpPr/>
        <p:nvPr/>
      </p:nvGrpSpPr>
      <p:grpSpPr>
        <a:xfrm>
          <a:off x="0" y="0"/>
          <a:ext cx="0" cy="0"/>
          <a:chOff x="0" y="0"/>
          <a:chExt cx="0" cy="0"/>
        </a:xfrm>
      </p:grpSpPr>
      <p:sp>
        <p:nvSpPr>
          <p:cNvPr id="79" name="Shape 79"/>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8"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22" name="Shape 2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25" name="Shape 25"/>
          <p:cNvSpPr txBox="1"/>
          <p:nvPr>
            <p:ph type="title"/>
          </p:nvPr>
        </p:nvSpPr>
        <p:spPr>
          <a:xfrm>
            <a:off x="598100" y="2152347"/>
            <a:ext cx="8222100" cy="838799"/>
          </a:xfrm>
          <a:prstGeom prst="rect">
            <a:avLst/>
          </a:prstGeom>
        </p:spPr>
        <p:txBody>
          <a:bodyPr anchorCtr="0" anchor="ctr" bIns="91425" lIns="91425" rIns="91425" tIns="91425"/>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p:txBody>
      </p:sp>
      <p:sp>
        <p:nvSpPr>
          <p:cNvPr id="26" name="Shape 26"/>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7"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1" name="Shape 31"/>
            <p:cNvSpPr/>
            <p:nvPr/>
          </p:nvSpPr>
          <p:spPr>
            <a:xfrm>
              <a:off x="7170274" y="3903669"/>
              <a:ext cx="989099" cy="987899"/>
            </a:xfrm>
            <a:prstGeom prst="rect">
              <a:avLst/>
            </a:prstGeom>
            <a:solidFill>
              <a:schemeClr val="accent4"/>
            </a:solidFill>
            <a:ln>
              <a:noFill/>
            </a:ln>
          </p:spPr>
          <p:txBody>
            <a:bodyPr anchorCtr="0" anchor="ctr" bIns="91425" lIns="91425" rIns="91425" tIns="91425">
              <a:noAutofit/>
            </a:bodyPr>
            <a:lstStyle/>
            <a:p>
              <a:pPr>
                <a:spcBef>
                  <a:spcPts val="0"/>
                </a:spcBef>
                <a:buNone/>
              </a:pPr>
              <a:r>
                <a:t/>
              </a: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33" name="Shape 33"/>
            <p:cNvSpPr/>
            <p:nvPr/>
          </p:nvSpPr>
          <p:spPr>
            <a:xfrm>
              <a:off x="0" y="4891594"/>
              <a:ext cx="9144000" cy="2519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34" name="Shape 34"/>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5" name="Shape 35"/>
          <p:cNvSpPr txBox="1"/>
          <p:nvPr>
            <p:ph idx="1" type="body"/>
          </p:nvPr>
        </p:nvSpPr>
        <p:spPr>
          <a:xfrm>
            <a:off x="311700" y="1229875"/>
            <a:ext cx="8520599" cy="3339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7" name="Shape 37"/>
        <p:cNvGrpSpPr/>
        <p:nvPr/>
      </p:nvGrpSpPr>
      <p:grpSpPr>
        <a:xfrm>
          <a:off x="0" y="0"/>
          <a:ext cx="0" cy="0"/>
          <a:chOff x="0" y="0"/>
          <a:chExt cx="0" cy="0"/>
        </a:xfrm>
      </p:grpSpPr>
      <p:sp>
        <p:nvSpPr>
          <p:cNvPr id="38" name="Shape 38"/>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 type="body"/>
          </p:nvPr>
        </p:nvSpPr>
        <p:spPr>
          <a:xfrm>
            <a:off x="311700" y="1229975"/>
            <a:ext cx="3999899" cy="3339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0" name="Shape 40"/>
          <p:cNvSpPr txBox="1"/>
          <p:nvPr>
            <p:ph idx="2" type="body"/>
          </p:nvPr>
        </p:nvSpPr>
        <p:spPr>
          <a:xfrm>
            <a:off x="4832400" y="1229975"/>
            <a:ext cx="3999899" cy="3339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1" name="Shape 41"/>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4" name="Shape 44"/>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5" name="Shape 45"/>
        <p:cNvGrpSpPr/>
        <p:nvPr/>
      </p:nvGrpSpPr>
      <p:grpSpPr>
        <a:xfrm>
          <a:off x="0" y="0"/>
          <a:ext cx="0" cy="0"/>
          <a:chOff x="0" y="0"/>
          <a:chExt cx="0" cy="0"/>
        </a:xfrm>
      </p:grpSpPr>
      <p:sp>
        <p:nvSpPr>
          <p:cNvPr id="46" name="Shape 46"/>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47" name="Shape 47"/>
          <p:cNvSpPr txBox="1"/>
          <p:nvPr>
            <p:ph idx="1" type="body"/>
          </p:nvPr>
        </p:nvSpPr>
        <p:spPr>
          <a:xfrm>
            <a:off x="311700" y="1465804"/>
            <a:ext cx="2807999" cy="3103199"/>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8" name="Shape 48"/>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49"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53" name="Shape 53"/>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grpSp>
      <p:sp>
        <p:nvSpPr>
          <p:cNvPr id="56" name="Shape 56"/>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57" name="Shape 5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8"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60" name="Shape 6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1" name="Shape 61"/>
          <p:cNvSpPr txBox="1"/>
          <p:nvPr>
            <p:ph type="title"/>
          </p:nvPr>
        </p:nvSpPr>
        <p:spPr>
          <a:xfrm>
            <a:off x="265500" y="1151100"/>
            <a:ext cx="4045199" cy="1564499"/>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62" name="Shape 62"/>
          <p:cNvSpPr txBox="1"/>
          <p:nvPr>
            <p:ph idx="1" type="subTitle"/>
          </p:nvPr>
        </p:nvSpPr>
        <p:spPr>
          <a:xfrm>
            <a:off x="265500" y="2769001"/>
            <a:ext cx="4045199" cy="1269299"/>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63" name="Shape 6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64" name="Shape 64"/>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5" name="Shape 65"/>
        <p:cNvGrpSpPr/>
        <p:nvPr/>
      </p:nvGrpSpPr>
      <p:grpSpPr>
        <a:xfrm>
          <a:off x="0" y="0"/>
          <a:ext cx="0" cy="0"/>
          <a:chOff x="0" y="0"/>
          <a:chExt cx="0" cy="0"/>
        </a:xfrm>
      </p:grpSpPr>
      <p:sp>
        <p:nvSpPr>
          <p:cNvPr id="66" name="Shape 66"/>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67" name="Shape 6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10000"/>
            <a:ext cx="8520599" cy="607800"/>
          </a:xfrm>
          <a:prstGeom prst="rect">
            <a:avLst/>
          </a:prstGeom>
          <a:noFill/>
          <a:ln>
            <a:noFill/>
          </a:ln>
        </p:spPr>
        <p:txBody>
          <a:bodyPr anchorCtr="0" anchor="t" bIns="91425" lIns="91425" rIns="91425" tIns="91425"/>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6" name="Shape 6"/>
          <p:cNvSpPr txBox="1"/>
          <p:nvPr>
            <p:ph idx="1" type="body"/>
          </p:nvPr>
        </p:nvSpPr>
        <p:spPr>
          <a:xfrm>
            <a:off x="311700" y="1229875"/>
            <a:ext cx="8520599" cy="33390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7" name="Shape 7"/>
          <p:cNvSpPr txBox="1"/>
          <p:nvPr>
            <p:ph idx="12" type="sldNum"/>
          </p:nvPr>
        </p:nvSpPr>
        <p:spPr>
          <a:xfrm>
            <a:off x="8460431" y="465119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play.kahoot.it/#/?quizId=f8898ba8-3365-49ac-8292-c264b7d1d6d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b98JmQ0Cc3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play.kahoot.it/#/?quizId=f8898ba8-3365-49ac-8292-c264b7d1d6d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 Id="rId4"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time.com/39500/census-more-deaths-fewer-births-in-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ctrTitle"/>
          </p:nvPr>
        </p:nvSpPr>
        <p:spPr>
          <a:xfrm>
            <a:off x="598100" y="1775222"/>
            <a:ext cx="8222100" cy="838799"/>
          </a:xfrm>
          <a:prstGeom prst="rect">
            <a:avLst/>
          </a:prstGeom>
        </p:spPr>
        <p:txBody>
          <a:bodyPr anchorCtr="0" anchor="b" bIns="91425" lIns="91425" rIns="91425" tIns="91425">
            <a:noAutofit/>
          </a:bodyPr>
          <a:lstStyle/>
          <a:p>
            <a:pPr>
              <a:spcBef>
                <a:spcPts val="0"/>
              </a:spcBef>
              <a:buNone/>
            </a:pPr>
            <a:r>
              <a:rPr lang="en"/>
              <a:t>Human Geography</a:t>
            </a:r>
          </a:p>
        </p:txBody>
      </p:sp>
      <p:sp>
        <p:nvSpPr>
          <p:cNvPr id="82" name="Shape 82"/>
          <p:cNvSpPr txBox="1"/>
          <p:nvPr>
            <p:ph idx="1" type="subTitle"/>
          </p:nvPr>
        </p:nvSpPr>
        <p:spPr>
          <a:xfrm>
            <a:off x="598088" y="2715912"/>
            <a:ext cx="8222100" cy="4328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10000"/>
            <a:ext cx="8520599" cy="908399"/>
          </a:xfrm>
          <a:prstGeom prst="rect">
            <a:avLst/>
          </a:prstGeom>
        </p:spPr>
        <p:txBody>
          <a:bodyPr anchorCtr="0" anchor="t" bIns="91425" lIns="91425" rIns="91425" tIns="91425">
            <a:noAutofit/>
          </a:bodyPr>
          <a:lstStyle/>
          <a:p>
            <a:pPr>
              <a:spcBef>
                <a:spcPts val="0"/>
              </a:spcBef>
              <a:buNone/>
            </a:pPr>
            <a:r>
              <a:rPr lang="en"/>
              <a:t>Population Density - How many people live in a space</a:t>
            </a:r>
          </a:p>
        </p:txBody>
      </p:sp>
      <p:sp>
        <p:nvSpPr>
          <p:cNvPr id="141" name="Shape 141"/>
          <p:cNvSpPr txBox="1"/>
          <p:nvPr>
            <p:ph idx="1" type="body"/>
          </p:nvPr>
        </p:nvSpPr>
        <p:spPr>
          <a:xfrm>
            <a:off x="311700" y="1318400"/>
            <a:ext cx="8520599" cy="3250500"/>
          </a:xfrm>
          <a:prstGeom prst="rect">
            <a:avLst/>
          </a:prstGeom>
        </p:spPr>
        <p:txBody>
          <a:bodyPr anchorCtr="0" anchor="t" bIns="91425" lIns="91425" rIns="91425" tIns="91425">
            <a:noAutofit/>
          </a:bodyPr>
          <a:lstStyle/>
          <a:p>
            <a:pPr>
              <a:spcBef>
                <a:spcPts val="0"/>
              </a:spcBef>
              <a:buNone/>
            </a:pPr>
            <a:r>
              <a:rPr lang="en"/>
              <a:t>Population Density shows on average how many people live within an average area like square mile</a:t>
            </a:r>
          </a:p>
        </p:txBody>
      </p:sp>
      <p:pic>
        <p:nvPicPr>
          <p:cNvPr id="142" name="Shape 142"/>
          <p:cNvPicPr preferRelativeResize="0"/>
          <p:nvPr/>
        </p:nvPicPr>
        <p:blipFill>
          <a:blip r:embed="rId3">
            <a:alphaModFix/>
          </a:blip>
          <a:stretch>
            <a:fillRect/>
          </a:stretch>
        </p:blipFill>
        <p:spPr>
          <a:xfrm>
            <a:off x="2760900" y="1672950"/>
            <a:ext cx="6182524" cy="32131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Rural vs Urban</a:t>
            </a:r>
          </a:p>
        </p:txBody>
      </p:sp>
      <p:sp>
        <p:nvSpPr>
          <p:cNvPr id="148" name="Shape 148"/>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b="1" lang="en"/>
              <a:t>Urban</a:t>
            </a:r>
            <a:r>
              <a:rPr lang="en"/>
              <a:t> - Half the world’s population live in urban areas. (cities and their suburbs)</a:t>
            </a:r>
          </a:p>
          <a:p>
            <a:pPr rtl="0">
              <a:spcBef>
                <a:spcPts val="0"/>
              </a:spcBef>
              <a:buNone/>
            </a:pPr>
            <a:r>
              <a:rPr b="1" lang="en"/>
              <a:t>Rural</a:t>
            </a:r>
            <a:r>
              <a:rPr lang="en"/>
              <a:t> areas - Farms and small villages </a:t>
            </a:r>
          </a:p>
          <a:p>
            <a:pPr rtl="0">
              <a:spcBef>
                <a:spcPts val="0"/>
              </a:spcBef>
              <a:buNone/>
            </a:pPr>
            <a:r>
              <a:rPr b="1" lang="en"/>
              <a:t>Urbanization</a:t>
            </a:r>
            <a:r>
              <a:rPr lang="en"/>
              <a:t> - The process of developing small settlements into larger ones</a:t>
            </a:r>
          </a:p>
          <a:p>
            <a:pPr rtl="0">
              <a:spcBef>
                <a:spcPts val="0"/>
              </a:spcBef>
              <a:buNone/>
            </a:pPr>
            <a:r>
              <a:rPr lang="en"/>
              <a:t>100 years ago only 14% of the people lived in urban areas</a:t>
            </a:r>
          </a:p>
          <a:p>
            <a:pPr>
              <a:spcBef>
                <a:spcPts val="0"/>
              </a:spcBef>
              <a:buNone/>
            </a:pPr>
            <a:r>
              <a:rPr lang="en"/>
              <a:t>by 2050 60% will!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t/>
            </a:r>
            <a:endParaRPr/>
          </a:p>
        </p:txBody>
      </p:sp>
      <p:sp>
        <p:nvSpPr>
          <p:cNvPr id="154" name="Shape 154"/>
          <p:cNvSpPr txBox="1"/>
          <p:nvPr>
            <p:ph idx="1" type="body"/>
          </p:nvPr>
        </p:nvSpPr>
        <p:spPr>
          <a:xfrm>
            <a:off x="311700" y="1229875"/>
            <a:ext cx="8520599" cy="3339000"/>
          </a:xfrm>
          <a:prstGeom prst="rect">
            <a:avLst/>
          </a:prstGeom>
        </p:spPr>
        <p:txBody>
          <a:bodyPr anchorCtr="0" anchor="t" bIns="91425" lIns="91425" rIns="91425" tIns="91425">
            <a:noAutofit/>
          </a:bodyPr>
          <a:lstStyle/>
          <a:p>
            <a:pPr>
              <a:spcBef>
                <a:spcPts val="0"/>
              </a:spcBef>
              <a:buNone/>
            </a:pPr>
            <a:r>
              <a:t/>
            </a:r>
            <a:endParaRPr/>
          </a:p>
        </p:txBody>
      </p:sp>
      <p:pic>
        <p:nvPicPr>
          <p:cNvPr id="155" name="Shape 155"/>
          <p:cNvPicPr preferRelativeResize="0"/>
          <p:nvPr/>
        </p:nvPicPr>
        <p:blipFill>
          <a:blip r:embed="rId3">
            <a:alphaModFix/>
          </a:blip>
          <a:stretch>
            <a:fillRect/>
          </a:stretch>
        </p:blipFill>
        <p:spPr>
          <a:xfrm>
            <a:off x="59000" y="0"/>
            <a:ext cx="9084999" cy="51434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Let’s Try again</a:t>
            </a:r>
          </a:p>
        </p:txBody>
      </p:sp>
      <p:sp>
        <p:nvSpPr>
          <p:cNvPr id="161" name="Shape 161"/>
          <p:cNvSpPr txBox="1"/>
          <p:nvPr>
            <p:ph idx="1" type="body"/>
          </p:nvPr>
        </p:nvSpPr>
        <p:spPr>
          <a:xfrm>
            <a:off x="311700" y="1229875"/>
            <a:ext cx="8520599" cy="3339000"/>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Kahoot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Homework</a:t>
            </a:r>
          </a:p>
        </p:txBody>
      </p:sp>
      <p:sp>
        <p:nvSpPr>
          <p:cNvPr id="167" name="Shape 167"/>
          <p:cNvSpPr txBox="1"/>
          <p:nvPr>
            <p:ph idx="1" type="body"/>
          </p:nvPr>
        </p:nvSpPr>
        <p:spPr>
          <a:xfrm>
            <a:off x="311700" y="1229875"/>
            <a:ext cx="8520599" cy="3339000"/>
          </a:xfrm>
          <a:prstGeom prst="rect">
            <a:avLst/>
          </a:prstGeom>
        </p:spPr>
        <p:txBody>
          <a:bodyPr anchorCtr="0" anchor="t" bIns="91425" lIns="91425" rIns="91425" tIns="91425">
            <a:noAutofit/>
          </a:bodyPr>
          <a:lstStyle/>
          <a:p>
            <a:pPr>
              <a:spcBef>
                <a:spcPts val="0"/>
              </a:spcBef>
              <a:buNone/>
            </a:pPr>
            <a:r>
              <a:rPr lang="en"/>
              <a:t>Answer 4 key questions from today.  Use complete sentences!!!!!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Warm up</a:t>
            </a:r>
          </a:p>
        </p:txBody>
      </p:sp>
      <p:sp>
        <p:nvSpPr>
          <p:cNvPr id="88" name="Shape 88"/>
          <p:cNvSpPr txBox="1"/>
          <p:nvPr>
            <p:ph idx="1" type="body"/>
          </p:nvPr>
        </p:nvSpPr>
        <p:spPr>
          <a:xfrm>
            <a:off x="311700" y="1229875"/>
            <a:ext cx="8520599" cy="3339000"/>
          </a:xfrm>
          <a:prstGeom prst="rect">
            <a:avLst/>
          </a:prstGeom>
        </p:spPr>
        <p:txBody>
          <a:bodyPr anchorCtr="0" anchor="t" bIns="91425" lIns="91425" rIns="91425" tIns="91425">
            <a:noAutofit/>
          </a:bodyPr>
          <a:lstStyle/>
          <a:p>
            <a:pPr>
              <a:spcBef>
                <a:spcPts val="0"/>
              </a:spcBef>
              <a:buNone/>
            </a:pPr>
            <a:r>
              <a:rPr lang="en" sz="3000"/>
              <a:t>Grab a Social Studies Textbook and open to page 57.  You will be taking notes on Human Geography for about 15 minutes.  Read for understanding and see how many terms you can connect with.  Be sure to look for bold words and key ideas.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10000"/>
            <a:ext cx="8520599" cy="946800"/>
          </a:xfrm>
          <a:prstGeom prst="rect">
            <a:avLst/>
          </a:prstGeom>
        </p:spPr>
        <p:txBody>
          <a:bodyPr anchorCtr="0" anchor="t" bIns="91425" lIns="91425" rIns="91425" tIns="91425">
            <a:noAutofit/>
          </a:bodyPr>
          <a:lstStyle/>
          <a:p>
            <a:pPr>
              <a:spcBef>
                <a:spcPts val="0"/>
              </a:spcBef>
              <a:buNone/>
            </a:pPr>
            <a:r>
              <a:rPr lang="en"/>
              <a:t>Population - The total number of people who live in a specified area</a:t>
            </a:r>
          </a:p>
        </p:txBody>
      </p:sp>
      <p:sp>
        <p:nvSpPr>
          <p:cNvPr id="94" name="Shape 94"/>
          <p:cNvSpPr txBox="1"/>
          <p:nvPr>
            <p:ph idx="1" type="body"/>
          </p:nvPr>
        </p:nvSpPr>
        <p:spPr>
          <a:xfrm>
            <a:off x="311700" y="1474850"/>
            <a:ext cx="8520599" cy="3093899"/>
          </a:xfrm>
          <a:prstGeom prst="rect">
            <a:avLst/>
          </a:prstGeom>
        </p:spPr>
        <p:txBody>
          <a:bodyPr anchorCtr="0" anchor="t" bIns="91425" lIns="91425" rIns="91425" tIns="91425">
            <a:noAutofit/>
          </a:bodyPr>
          <a:lstStyle/>
          <a:p>
            <a:pPr rtl="0">
              <a:spcBef>
                <a:spcPts val="0"/>
              </a:spcBef>
              <a:buNone/>
            </a:pPr>
            <a:r>
              <a:rPr lang="en"/>
              <a:t>What challenges does rapid population growth cause?</a:t>
            </a:r>
          </a:p>
          <a:p>
            <a:pPr rtl="0">
              <a:spcBef>
                <a:spcPts val="0"/>
              </a:spcBef>
              <a:buNone/>
            </a:pPr>
            <a:r>
              <a:rPr lang="en"/>
              <a:t>Make a quick list in your notebook of things you think might be challenges</a:t>
            </a:r>
          </a:p>
          <a:p>
            <a:pPr rtl="0">
              <a:spcBef>
                <a:spcPts val="0"/>
              </a:spcBef>
              <a:buNone/>
            </a:pPr>
            <a:r>
              <a:t/>
            </a:r>
            <a:endParaRPr/>
          </a:p>
          <a:p>
            <a:pPr>
              <a:spcBef>
                <a:spcPts val="0"/>
              </a:spcBef>
              <a:buNone/>
            </a:pPr>
            <a:r>
              <a:rPr lang="en" u="sng">
                <a:solidFill>
                  <a:schemeClr val="hlink"/>
                </a:solidFill>
                <a:hlinkClick r:id="rId3"/>
              </a:rPr>
              <a:t>video - stop at 3.43</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Let’s see how you did</a:t>
            </a:r>
          </a:p>
        </p:txBody>
      </p:sp>
      <p:sp>
        <p:nvSpPr>
          <p:cNvPr id="100" name="Shape 100"/>
          <p:cNvSpPr txBox="1"/>
          <p:nvPr>
            <p:ph idx="1" type="body"/>
          </p:nvPr>
        </p:nvSpPr>
        <p:spPr>
          <a:xfrm>
            <a:off x="311700" y="1229875"/>
            <a:ext cx="8520599" cy="3339000"/>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Kahoot it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Greatest Challenges</a:t>
            </a:r>
          </a:p>
        </p:txBody>
      </p:sp>
      <p:sp>
        <p:nvSpPr>
          <p:cNvPr id="106" name="Shape 106"/>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lang="en"/>
              <a:t>Food</a:t>
            </a:r>
          </a:p>
          <a:p>
            <a:pPr rtl="0">
              <a:spcBef>
                <a:spcPts val="0"/>
              </a:spcBef>
              <a:buNone/>
            </a:pPr>
            <a:r>
              <a:rPr lang="en"/>
              <a:t>Clean water</a:t>
            </a:r>
          </a:p>
          <a:p>
            <a:pPr rtl="0">
              <a:spcBef>
                <a:spcPts val="0"/>
              </a:spcBef>
              <a:buNone/>
            </a:pPr>
            <a:r>
              <a:rPr lang="en"/>
              <a:t>Energy</a:t>
            </a:r>
          </a:p>
          <a:p>
            <a:pPr rtl="0">
              <a:spcBef>
                <a:spcPts val="0"/>
              </a:spcBef>
              <a:buNone/>
            </a:pPr>
            <a:r>
              <a:rPr lang="en"/>
              <a:t>Waste Management</a:t>
            </a:r>
          </a:p>
          <a:p>
            <a:pPr rtl="0">
              <a:spcBef>
                <a:spcPts val="0"/>
              </a:spcBef>
              <a:buNone/>
            </a:pPr>
            <a:r>
              <a:rPr lang="en"/>
              <a:t>Space</a:t>
            </a:r>
          </a:p>
          <a:p>
            <a:pPr rtl="0">
              <a:spcBef>
                <a:spcPts val="0"/>
              </a:spcBef>
              <a:buNone/>
            </a:pPr>
            <a:r>
              <a:rPr lang="en"/>
              <a:t>Squatter settlements as people move toward jobs and cities</a:t>
            </a:r>
          </a:p>
          <a:p>
            <a:pPr>
              <a:spcBef>
                <a:spcPts val="0"/>
              </a:spcBef>
              <a:buNone/>
            </a:pPr>
            <a:r>
              <a:t/>
            </a:r>
            <a:endParaRPr/>
          </a:p>
        </p:txBody>
      </p:sp>
      <p:pic>
        <p:nvPicPr>
          <p:cNvPr id="107" name="Shape 107"/>
          <p:cNvPicPr preferRelativeResize="0"/>
          <p:nvPr/>
        </p:nvPicPr>
        <p:blipFill>
          <a:blip r:embed="rId3">
            <a:alphaModFix/>
          </a:blip>
          <a:stretch>
            <a:fillRect/>
          </a:stretch>
        </p:blipFill>
        <p:spPr>
          <a:xfrm>
            <a:off x="6618575" y="78575"/>
            <a:ext cx="2466975" cy="2646924"/>
          </a:xfrm>
          <a:prstGeom prst="rect">
            <a:avLst/>
          </a:prstGeom>
          <a:noFill/>
          <a:ln>
            <a:noFill/>
          </a:ln>
        </p:spPr>
      </p:pic>
      <p:pic>
        <p:nvPicPr>
          <p:cNvPr id="108" name="Shape 108"/>
          <p:cNvPicPr preferRelativeResize="0"/>
          <p:nvPr/>
        </p:nvPicPr>
        <p:blipFill>
          <a:blip r:embed="rId4">
            <a:alphaModFix/>
          </a:blip>
          <a:stretch>
            <a:fillRect/>
          </a:stretch>
        </p:blipFill>
        <p:spPr>
          <a:xfrm>
            <a:off x="2894925" y="1229875"/>
            <a:ext cx="3523600" cy="21141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10000"/>
            <a:ext cx="8520599" cy="607800"/>
          </a:xfrm>
          <a:prstGeom prst="rect">
            <a:avLst/>
          </a:prstGeom>
        </p:spPr>
        <p:txBody>
          <a:bodyPr anchorCtr="0" anchor="t" bIns="91425" lIns="91425" rIns="91425" tIns="91425">
            <a:noAutofit/>
          </a:bodyPr>
          <a:lstStyle/>
          <a:p>
            <a:pPr rtl="0">
              <a:spcBef>
                <a:spcPts val="0"/>
              </a:spcBef>
              <a:buNone/>
            </a:pPr>
            <a:r>
              <a:rPr lang="en"/>
              <a:t>Why has our population increased?</a:t>
            </a:r>
          </a:p>
          <a:p>
            <a:pPr>
              <a:spcBef>
                <a:spcPts val="0"/>
              </a:spcBef>
              <a:buNone/>
            </a:pPr>
            <a:r>
              <a:t/>
            </a:r>
            <a:endParaRPr/>
          </a:p>
        </p:txBody>
      </p:sp>
      <p:sp>
        <p:nvSpPr>
          <p:cNvPr id="114" name="Shape 114"/>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lang="en"/>
              <a:t>Food Production and efficiency</a:t>
            </a:r>
          </a:p>
          <a:p>
            <a:pPr rtl="0">
              <a:spcBef>
                <a:spcPts val="0"/>
              </a:spcBef>
              <a:buNone/>
            </a:pPr>
            <a:r>
              <a:rPr lang="en"/>
              <a:t>Medical science discoveries</a:t>
            </a:r>
          </a:p>
          <a:p>
            <a:pPr rtl="0">
              <a:spcBef>
                <a:spcPts val="0"/>
              </a:spcBef>
              <a:buNone/>
            </a:pPr>
            <a:r>
              <a:rPr lang="en"/>
              <a:t>Improvements in sanitation</a:t>
            </a:r>
          </a:p>
          <a:p>
            <a:pPr>
              <a:spcBef>
                <a:spcPts val="0"/>
              </a:spcBef>
              <a:buNone/>
            </a:pPr>
            <a:r>
              <a:rPr lang="en"/>
              <a:t>Technology</a:t>
            </a:r>
          </a:p>
        </p:txBody>
      </p:sp>
      <p:pic>
        <p:nvPicPr>
          <p:cNvPr id="115" name="Shape 115"/>
          <p:cNvPicPr preferRelativeResize="0"/>
          <p:nvPr/>
        </p:nvPicPr>
        <p:blipFill>
          <a:blip r:embed="rId3">
            <a:alphaModFix/>
          </a:blip>
          <a:stretch>
            <a:fillRect/>
          </a:stretch>
        </p:blipFill>
        <p:spPr>
          <a:xfrm>
            <a:off x="6203400" y="946937"/>
            <a:ext cx="2628900" cy="1743075"/>
          </a:xfrm>
          <a:prstGeom prst="rect">
            <a:avLst/>
          </a:prstGeom>
          <a:noFill/>
          <a:ln>
            <a:noFill/>
          </a:ln>
        </p:spPr>
      </p:pic>
      <p:pic>
        <p:nvPicPr>
          <p:cNvPr id="116" name="Shape 116"/>
          <p:cNvPicPr preferRelativeResize="0"/>
          <p:nvPr/>
        </p:nvPicPr>
        <p:blipFill>
          <a:blip r:embed="rId4">
            <a:alphaModFix/>
          </a:blip>
          <a:stretch>
            <a:fillRect/>
          </a:stretch>
        </p:blipFill>
        <p:spPr>
          <a:xfrm>
            <a:off x="3342693" y="2456800"/>
            <a:ext cx="3019225" cy="24153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10000"/>
            <a:ext cx="8520599" cy="607800"/>
          </a:xfrm>
          <a:prstGeom prst="rect">
            <a:avLst/>
          </a:prstGeom>
        </p:spPr>
        <p:txBody>
          <a:bodyPr anchorCtr="0" anchor="t" bIns="91425" lIns="91425" rIns="91425" tIns="91425">
            <a:noAutofit/>
          </a:bodyPr>
          <a:lstStyle/>
          <a:p>
            <a:pPr rtl="0">
              <a:spcBef>
                <a:spcPts val="0"/>
              </a:spcBef>
              <a:buNone/>
            </a:pPr>
            <a:r>
              <a:rPr lang="en"/>
              <a:t>How do we Measure Growth</a:t>
            </a:r>
          </a:p>
          <a:p>
            <a:pPr>
              <a:spcBef>
                <a:spcPts val="0"/>
              </a:spcBef>
              <a:buNone/>
            </a:pPr>
            <a:r>
              <a:t/>
            </a:r>
            <a:endParaRPr/>
          </a:p>
        </p:txBody>
      </p:sp>
      <p:sp>
        <p:nvSpPr>
          <p:cNvPr id="122" name="Shape 122"/>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b="1" lang="en"/>
              <a:t>Birth Rate</a:t>
            </a:r>
            <a:r>
              <a:rPr lang="en"/>
              <a:t> - Births per 1000 people per year</a:t>
            </a:r>
          </a:p>
          <a:p>
            <a:pPr rtl="0">
              <a:spcBef>
                <a:spcPts val="0"/>
              </a:spcBef>
              <a:buNone/>
            </a:pPr>
            <a:r>
              <a:rPr b="1" lang="en"/>
              <a:t>Death Rate</a:t>
            </a:r>
            <a:r>
              <a:rPr lang="en"/>
              <a:t> - Deaths per 1000 people per year</a:t>
            </a:r>
          </a:p>
          <a:p>
            <a:pPr rtl="0">
              <a:spcBef>
                <a:spcPts val="0"/>
              </a:spcBef>
              <a:buNone/>
            </a:pPr>
            <a:r>
              <a:rPr b="1" lang="en"/>
              <a:t>Rate of Natural Increase</a:t>
            </a:r>
            <a:r>
              <a:rPr lang="en"/>
              <a:t> - Death rate subtracted from birth rate</a:t>
            </a:r>
          </a:p>
          <a:p>
            <a:pPr rtl="0">
              <a:spcBef>
                <a:spcPts val="0"/>
              </a:spcBef>
              <a:buNone/>
            </a:pPr>
            <a:r>
              <a:t/>
            </a:r>
            <a:endParaRPr/>
          </a:p>
          <a:p>
            <a:pPr>
              <a:spcBef>
                <a:spcPts val="0"/>
              </a:spcBef>
              <a:buNone/>
            </a:pPr>
            <a:r>
              <a:rPr lang="en" u="sng">
                <a:solidFill>
                  <a:schemeClr val="hlink"/>
                </a:solidFill>
                <a:hlinkClick r:id="rId3"/>
              </a:rPr>
              <a:t>2014 article on us birth/death rates (time permitting)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Demographer</a:t>
            </a:r>
          </a:p>
        </p:txBody>
      </p:sp>
      <p:sp>
        <p:nvSpPr>
          <p:cNvPr id="128" name="Shape 128"/>
          <p:cNvSpPr txBox="1"/>
          <p:nvPr>
            <p:ph idx="1" type="body"/>
          </p:nvPr>
        </p:nvSpPr>
        <p:spPr>
          <a:xfrm>
            <a:off x="311700" y="1229875"/>
            <a:ext cx="8520599" cy="3339000"/>
          </a:xfrm>
          <a:prstGeom prst="rect">
            <a:avLst/>
          </a:prstGeom>
        </p:spPr>
        <p:txBody>
          <a:bodyPr anchorCtr="0" anchor="t" bIns="91425" lIns="91425" rIns="91425" tIns="91425">
            <a:noAutofit/>
          </a:bodyPr>
          <a:lstStyle/>
          <a:p>
            <a:pPr>
              <a:spcBef>
                <a:spcPts val="0"/>
              </a:spcBef>
              <a:buNone/>
            </a:pPr>
            <a:r>
              <a:rPr lang="en"/>
              <a:t>A geographer who studies the characteristics of Human Population</a:t>
            </a:r>
          </a:p>
        </p:txBody>
      </p:sp>
      <p:pic>
        <p:nvPicPr>
          <p:cNvPr id="129" name="Shape 129"/>
          <p:cNvPicPr preferRelativeResize="0"/>
          <p:nvPr/>
        </p:nvPicPr>
        <p:blipFill>
          <a:blip r:embed="rId3">
            <a:alphaModFix/>
          </a:blip>
          <a:stretch>
            <a:fillRect/>
          </a:stretch>
        </p:blipFill>
        <p:spPr>
          <a:xfrm>
            <a:off x="2904678" y="1920500"/>
            <a:ext cx="2756700" cy="26483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Population Distribution - where people live</a:t>
            </a:r>
          </a:p>
        </p:txBody>
      </p:sp>
      <p:sp>
        <p:nvSpPr>
          <p:cNvPr id="135" name="Shape 135"/>
          <p:cNvSpPr txBox="1"/>
          <p:nvPr>
            <p:ph idx="1" type="body"/>
          </p:nvPr>
        </p:nvSpPr>
        <p:spPr>
          <a:xfrm>
            <a:off x="311700" y="1229875"/>
            <a:ext cx="8520599" cy="3339000"/>
          </a:xfrm>
          <a:prstGeom prst="rect">
            <a:avLst/>
          </a:prstGeom>
        </p:spPr>
        <p:txBody>
          <a:bodyPr anchorCtr="0" anchor="t" bIns="91425" lIns="91425" rIns="91425" tIns="91425">
            <a:noAutofit/>
          </a:bodyPr>
          <a:lstStyle/>
          <a:p>
            <a:pPr rtl="0">
              <a:spcBef>
                <a:spcPts val="0"/>
              </a:spcBef>
              <a:buNone/>
            </a:pPr>
            <a:r>
              <a:rPr lang="en"/>
              <a:t>This is how the population of the world is distributed. </a:t>
            </a:r>
          </a:p>
          <a:p>
            <a:pPr rtl="0">
              <a:spcBef>
                <a:spcPts val="0"/>
              </a:spcBef>
              <a:buNone/>
            </a:pPr>
            <a:r>
              <a:rPr lang="en"/>
              <a:t>75% of the earth’s surface is water</a:t>
            </a:r>
          </a:p>
          <a:p>
            <a:pPr rtl="0">
              <a:spcBef>
                <a:spcPts val="0"/>
              </a:spcBef>
              <a:buNone/>
            </a:pPr>
            <a:r>
              <a:rPr lang="en"/>
              <a:t>35 - 40% of the land is too cold, hot wet or dry</a:t>
            </a:r>
          </a:p>
          <a:p>
            <a:pPr>
              <a:spcBef>
                <a:spcPts val="0"/>
              </a:spcBef>
              <a:buNone/>
            </a:pPr>
            <a:r>
              <a:rPr lang="en"/>
              <a:t>⅔ of the world’s population live within 300 miles of ocean water</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