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.xml"/>
  <Override ContentType="application/vnd.openxmlformats-officedocument.presentationml.slideMaster+xml" PartName="/ppt/slideMasters/slideMaster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notesMaster" Target="notesMasters/notesMaster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slide" Target="slides/slide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5176499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-3832" y="12039"/>
            <a:ext cx="10925833" cy="5165065"/>
          </a:xfrm>
          <a:custGeom>
            <a:pathLst>
              <a:path extrusionOk="0" h="6863875" w="24279631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 flipH="1">
            <a:off x="14659" y="660"/>
            <a:ext cx="10500940" cy="5165065"/>
          </a:xfrm>
          <a:custGeom>
            <a:pathLst>
              <a:path extrusionOk="0" h="6863875" w="24279631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-846666" y="-661"/>
            <a:ext cx="2167466" cy="5176308"/>
          </a:xfrm>
          <a:custGeom>
            <a:pathLst>
              <a:path extrusionOk="0" h="6180667" w="2167467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" name="Shape 14"/>
          <p:cNvSpPr/>
          <p:nvPr/>
        </p:nvSpPr>
        <p:spPr>
          <a:xfrm flipH="1" rot="10800000">
            <a:off x="-524933" y="131"/>
            <a:ext cx="1403434" cy="5176308"/>
          </a:xfrm>
          <a:custGeom>
            <a:pathLst>
              <a:path extrusionOk="0" h="6180667" w="2167467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" name="Shape 15"/>
          <p:cNvSpPr txBox="1"/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 algn="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lvl="3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flipH="1" rot="10800000">
            <a:off x="-348182" y="-16424"/>
            <a:ext cx="1723519" cy="5159924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/>
          <p:nvPr/>
        </p:nvSpPr>
        <p:spPr>
          <a:xfrm flipH="1" rot="10800000">
            <a:off x="-1118653" y="774"/>
            <a:ext cx="3100650" cy="5142725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/>
          <p:nvPr/>
        </p:nvSpPr>
        <p:spPr>
          <a:xfrm rot="10800000">
            <a:off x="8088846" y="-9550"/>
            <a:ext cx="1100667" cy="5153050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 flipH="1" rot="10800000">
            <a:off x="-348182" y="-16424"/>
            <a:ext cx="1723519" cy="5159924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/>
          <p:nvPr/>
        </p:nvSpPr>
        <p:spPr>
          <a:xfrm flipH="1" rot="10800000">
            <a:off x="-1118653" y="774"/>
            <a:ext cx="3100650" cy="5142725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/>
          <p:nvPr/>
        </p:nvSpPr>
        <p:spPr>
          <a:xfrm rot="10800000">
            <a:off x="8088846" y="-9550"/>
            <a:ext cx="1100667" cy="5153050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457200" y="1244242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2800"/>
            </a:lvl1pPr>
            <a:lvl2pPr lvl="1">
              <a:spcBef>
                <a:spcPts val="0"/>
              </a:spcBef>
              <a:defRPr sz="2400"/>
            </a:lvl2pPr>
            <a:lvl3pPr lvl="2">
              <a:spcBef>
                <a:spcPts val="0"/>
              </a:spcBef>
              <a:defRPr sz="2000"/>
            </a:lvl3pPr>
            <a:lvl4pPr lvl="3">
              <a:spcBef>
                <a:spcPts val="0"/>
              </a:spcBef>
              <a:defRPr sz="1800"/>
            </a:lvl4pPr>
            <a:lvl5pPr lvl="4">
              <a:spcBef>
                <a:spcPts val="0"/>
              </a:spcBef>
              <a:defRPr sz="1800"/>
            </a:lvl5pPr>
            <a:lvl6pPr lvl="5">
              <a:spcBef>
                <a:spcPts val="0"/>
              </a:spcBef>
              <a:defRPr sz="1800"/>
            </a:lvl6pPr>
            <a:lvl7pPr lvl="6">
              <a:spcBef>
                <a:spcPts val="0"/>
              </a:spcBef>
              <a:defRPr sz="1800"/>
            </a:lvl7pPr>
            <a:lvl8pPr lvl="7">
              <a:spcBef>
                <a:spcPts val="0"/>
              </a:spcBef>
              <a:defRPr sz="1800"/>
            </a:lvl8pPr>
            <a:lvl9pPr lvl="8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4648200" y="1244242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2800"/>
            </a:lvl1pPr>
            <a:lvl2pPr lvl="1">
              <a:spcBef>
                <a:spcPts val="0"/>
              </a:spcBef>
              <a:defRPr sz="2400"/>
            </a:lvl2pPr>
            <a:lvl3pPr lvl="2">
              <a:spcBef>
                <a:spcPts val="0"/>
              </a:spcBef>
              <a:defRPr sz="2000"/>
            </a:lvl3pPr>
            <a:lvl4pPr lvl="3">
              <a:spcBef>
                <a:spcPts val="0"/>
              </a:spcBef>
              <a:defRPr sz="1800"/>
            </a:lvl4pPr>
            <a:lvl5pPr lvl="4">
              <a:spcBef>
                <a:spcPts val="0"/>
              </a:spcBef>
              <a:defRPr sz="1800"/>
            </a:lvl5pPr>
            <a:lvl6pPr lvl="5">
              <a:spcBef>
                <a:spcPts val="0"/>
              </a:spcBef>
              <a:defRPr sz="1800"/>
            </a:lvl6pPr>
            <a:lvl7pPr lvl="6">
              <a:spcBef>
                <a:spcPts val="0"/>
              </a:spcBef>
              <a:defRPr sz="1800"/>
            </a:lvl7pPr>
            <a:lvl8pPr lvl="7">
              <a:spcBef>
                <a:spcPts val="0"/>
              </a:spcBef>
              <a:defRPr sz="1800"/>
            </a:lvl8pPr>
            <a:lvl9pPr lvl="8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 flipH="1" rot="10800000">
            <a:off x="-348182" y="-16424"/>
            <a:ext cx="1723519" cy="5159924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/>
          <p:nvPr/>
        </p:nvSpPr>
        <p:spPr>
          <a:xfrm flipH="1" rot="10800000">
            <a:off x="-1118653" y="774"/>
            <a:ext cx="3100650" cy="5142725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/>
          <p:nvPr/>
        </p:nvSpPr>
        <p:spPr>
          <a:xfrm rot="10800000">
            <a:off x="8088846" y="-9550"/>
            <a:ext cx="1100667" cy="5153050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Shape 40"/>
          <p:cNvGrpSpPr/>
          <p:nvPr/>
        </p:nvGrpSpPr>
        <p:grpSpPr>
          <a:xfrm>
            <a:off x="-6264" y="3700039"/>
            <a:ext cx="9150267" cy="2325488"/>
            <a:chOff x="-6264" y="4933386"/>
            <a:chExt cx="9150267" cy="3100650"/>
          </a:xfrm>
        </p:grpSpPr>
        <p:sp>
          <p:nvSpPr>
            <p:cNvPr id="41" name="Shape 41"/>
            <p:cNvSpPr/>
            <p:nvPr/>
          </p:nvSpPr>
          <p:spPr>
            <a:xfrm>
              <a:off x="-7" y="5537200"/>
              <a:ext cx="9144008" cy="1574769"/>
            </a:xfrm>
            <a:custGeom>
              <a:pathLst>
                <a:path extrusionOk="0" h="1257301" w="9144009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 flipH="1" rot="5400000">
              <a:off x="3018543" y="1908578"/>
              <a:ext cx="3100650" cy="9150266"/>
            </a:xfrm>
            <a:custGeom>
              <a:pathLst>
                <a:path extrusionOk="0" h="6879900" w="8053639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r="100%" t="100%"/>
              </a:path>
              <a:tileRect b="-100%" l="-100%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-7" y="5740400"/>
              <a:ext cx="9144010" cy="1574769"/>
            </a:xfrm>
            <a:custGeom>
              <a:pathLst>
                <a:path extrusionOk="0" h="1257301" w="9144011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4" name="Shape 44"/>
          <p:cNvSpPr txBox="1"/>
          <p:nvPr>
            <p:ph idx="1" type="body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buNone/>
              <a:defRPr sz="2400"/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9540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youtube.com/watch?v=6sUOMds_zmE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youtube.com/watch?v=SYnP4TGOGRY" TargetMode="External"/><Relationship Id="rId4" Type="http://schemas.openxmlformats.org/officeDocument/2006/relationships/hyperlink" Target="https://www.youtube.com/watch?v=wr8Z4SCETPs" TargetMode="External"/><Relationship Id="rId5" Type="http://schemas.openxmlformats.org/officeDocument/2006/relationships/hyperlink" Target="https://www.youtube.com/watch?v=7Y3mfAGVn1c" TargetMode="External"/><Relationship Id="rId6" Type="http://schemas.openxmlformats.org/officeDocument/2006/relationships/hyperlink" Target="https://www.youtube.com/watch?v=NbtVpqYKJWM&amp;feature=c4-overview-vl&amp;list=PL5BRja99NkXlOZq9cFiYCV6HIPvlaktsH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studyjams.scholastic.com/studyjams/jams/science/energy-light-sound/heat.htm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bbc.co.uk/schools/gcsebitesize/science/aqa_pre_2011/energy/heatrev1.shtml" TargetMode="External"/><Relationship Id="rId4" Type="http://schemas.openxmlformats.org/officeDocument/2006/relationships/hyperlink" Target="http://www.srh.noaa.gov/jetstream/atmos/heat.htm" TargetMode="External"/><Relationship Id="rId5" Type="http://schemas.openxmlformats.org/officeDocument/2006/relationships/hyperlink" Target="http://beyondpenguins.ehe.osu.edu/issue/keeping-warm/cool-facts-about-heat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wisc-online.com/learn/natural-science/earth-science/sce304/heat-transfer--conduction--convection--radiation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youtube.com/watch?v=wV7gzcKegdU" TargetMode="External"/><Relationship Id="rId4" Type="http://schemas.openxmlformats.org/officeDocument/2006/relationships/image" Target="../media/image03.jpg"/><Relationship Id="rId5" Type="http://schemas.openxmlformats.org/officeDocument/2006/relationships/image" Target="../media/image0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neok12.com/php/watch.php?v=zX7b5e5367567d5a69701a41&amp;t=Heat-Temperature" TargetMode="External"/><Relationship Id="rId4" Type="http://schemas.openxmlformats.org/officeDocument/2006/relationships/image" Target="../media/image0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youtube.com/watch?v=7xWWowXtuvA" TargetMode="External"/><Relationship Id="rId4" Type="http://schemas.openxmlformats.org/officeDocument/2006/relationships/hyperlink" Target="https://www.youtube.com/watch?v=RCO90hvEL1I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youtube.com/watch?v=2JZciWtK6vc" TargetMode="External"/><Relationship Id="rId4" Type="http://schemas.openxmlformats.org/officeDocument/2006/relationships/image" Target="../media/image00.jpg"/><Relationship Id="rId5" Type="http://schemas.openxmlformats.org/officeDocument/2006/relationships/image" Target="../media/image01.jpg"/><Relationship Id="rId6" Type="http://schemas.openxmlformats.org/officeDocument/2006/relationships/image" Target="../media/image0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6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classzone.com/books/ml_science_share/vis_sim/mem05_pg119_heat/mem05_pg119_heat.html" TargetMode="External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Heat Transfer</a:t>
            </a:r>
          </a:p>
        </p:txBody>
      </p:sp>
      <p:sp>
        <p:nvSpPr>
          <p:cNvPr id="53" name="Shape 53"/>
          <p:cNvSpPr txBox="1"/>
          <p:nvPr>
            <p:ph idx="1" type="subTitle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From Hot to Cold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Hot to Cold Song</a:t>
            </a:r>
          </a:p>
        </p:txBody>
      </p:sp>
      <p:sp>
        <p:nvSpPr>
          <p:cNvPr id="59" name="Shape 59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does Heat Transfer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Mr - Parr Heating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OR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Mr. Parr Heat Transfer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If you prefer rap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6"/>
              </a:rPr>
              <a:t>One more for fun</a:t>
            </a:r>
          </a:p>
        </p:txBody>
      </p:sp>
      <p:sp>
        <p:nvSpPr>
          <p:cNvPr id="120" name="Shape 120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Music to learn by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Study Jams</a:t>
            </a:r>
          </a:p>
        </p:txBody>
      </p:sp>
      <p:sp>
        <p:nvSpPr>
          <p:cNvPr id="126" name="Shape 126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To sum it up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x="457200" y="127079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Text book like page!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Another one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One More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More information if you want!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Introduction</a:t>
            </a:r>
          </a:p>
        </p:txBody>
      </p:sp>
      <p:sp>
        <p:nvSpPr>
          <p:cNvPr id="65" name="Shape 65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Introductory demo video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Conduction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Convection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Radiation</a:t>
            </a:r>
          </a:p>
        </p:txBody>
      </p:sp>
      <p:sp>
        <p:nvSpPr>
          <p:cNvPr id="71" name="Shape 71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Three types of Heat Transfer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idx="1" type="body"/>
          </p:nvPr>
        </p:nvSpPr>
        <p:spPr>
          <a:xfrm>
            <a:off x="536850" y="1275730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transfer of heat from one substance to another through direct contact.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The objects must be touching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for conduction to happen.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Eureka - Conduction</a:t>
            </a:r>
          </a:p>
        </p:txBody>
      </p:sp>
      <p:sp>
        <p:nvSpPr>
          <p:cNvPr id="77" name="Shape 77"/>
          <p:cNvSpPr txBox="1"/>
          <p:nvPr>
            <p:ph type="title"/>
          </p:nvPr>
        </p:nvSpPr>
        <p:spPr>
          <a:xfrm>
            <a:off x="536850" y="237465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Conduction</a:t>
            </a:r>
          </a:p>
        </p:txBody>
      </p:sp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06600" y="2358349"/>
            <a:ext cx="3021850" cy="2785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71925" y="0"/>
            <a:ext cx="2342800" cy="1450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transfer of heat from warmer places to cooler places in liquids and gases.  Hotter molecules expand and rise and cooler molecules contract and sink until they heat again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Eureka - Convection</a:t>
            </a:r>
          </a:p>
        </p:txBody>
      </p:sp>
      <p:sp>
        <p:nvSpPr>
          <p:cNvPr id="85" name="Shape 85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Convection</a:t>
            </a:r>
          </a:p>
        </p:txBody>
      </p:sp>
      <p:pic>
        <p:nvPicPr>
          <p:cNvPr id="86" name="Shape 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99000" y="3374800"/>
            <a:ext cx="3642400" cy="176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convection in motion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convection in bottles - make a prediction halfway through</a:t>
            </a:r>
          </a:p>
        </p:txBody>
      </p:sp>
      <p:sp>
        <p:nvSpPr>
          <p:cNvPr id="92" name="Shape 92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See Convection in a video demonstration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idx="1" type="body"/>
          </p:nvPr>
        </p:nvSpPr>
        <p:spPr>
          <a:xfrm>
            <a:off x="457200" y="931567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Thermal energy transfer involving electromagnetic waves not particles.  Remember the Electromagnetic Spectrum!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Eureka - Radi</a:t>
            </a:r>
            <a:r>
              <a:rPr lang="en"/>
              <a:t>ation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 txBox="1"/>
          <p:nvPr>
            <p:ph type="title"/>
          </p:nvPr>
        </p:nvSpPr>
        <p:spPr>
          <a:xfrm>
            <a:off x="457200" y="3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Radiation</a:t>
            </a:r>
          </a:p>
        </p:txBody>
      </p:sp>
      <p:pic>
        <p:nvPicPr>
          <p:cNvPr id="99" name="Shape 9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94975" y="3016425"/>
            <a:ext cx="2849025" cy="205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989025" y="3016425"/>
            <a:ext cx="3305949" cy="2092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0" y="3016425"/>
            <a:ext cx="3009250" cy="2057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 example of all three at once!</a:t>
            </a:r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200175"/>
            <a:ext cx="8306650" cy="3884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Drag the examples to the correct place</a:t>
            </a:r>
          </a:p>
        </p:txBody>
      </p:sp>
      <p:sp>
        <p:nvSpPr>
          <p:cNvPr id="114" name="Shape 114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Try this with a partner</a:t>
            </a:r>
          </a:p>
        </p:txBody>
      </p:sp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