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" name="Shape 11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" name="Shape 13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" name="Shape 13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5" name="Shape 14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2" name="Shape 15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9" name="Shape 15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" name="Shape 4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3" name="Shape 17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0" name="Shape 18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7" name="Shape 18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4" name="Shape 19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1" name="Shape 20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8" name="Shape 20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5" name="Shape 21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lt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Shape 16"/>
          <p:cNvGrpSpPr/>
          <p:nvPr/>
        </p:nvGrpSpPr>
        <p:grpSpPr>
          <a:xfrm>
            <a:off x="381000" y="457200"/>
            <a:ext cx="8397874" cy="5562600"/>
            <a:chOff x="381000" y="457200"/>
            <a:chExt cx="8397874" cy="5562600"/>
          </a:xfrm>
        </p:grpSpPr>
        <p:sp>
          <p:nvSpPr>
            <p:cNvPr id="17" name="Shape 17"/>
            <p:cNvSpPr txBox="1"/>
            <p:nvPr/>
          </p:nvSpPr>
          <p:spPr>
            <a:xfrm>
              <a:off x="381000" y="457200"/>
              <a:ext cx="8397874" cy="5562600"/>
            </a:xfrm>
            <a:prstGeom prst="rect">
              <a:avLst/>
            </a:prstGeom>
            <a:solidFill>
              <a:schemeClr val="lt1"/>
            </a:solidFill>
            <a:ln cap="flat" cmpd="sng" w="50800">
              <a:solidFill>
                <a:schemeClr val="folHlink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Shape 18"/>
            <p:cNvSpPr txBox="1"/>
            <p:nvPr/>
          </p:nvSpPr>
          <p:spPr>
            <a:xfrm>
              <a:off x="452437" y="533400"/>
              <a:ext cx="8229600" cy="5410200"/>
            </a:xfrm>
            <a:prstGeom prst="rect">
              <a:avLst/>
            </a:prstGeom>
            <a:noFill/>
            <a:ln cap="flat" cmpd="sng" w="9525">
              <a:solidFill>
                <a:schemeClr val="folHlink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9" name="Shape 19"/>
            <p:cNvCxnSpPr/>
            <p:nvPr/>
          </p:nvCxnSpPr>
          <p:spPr>
            <a:xfrm>
              <a:off x="914400" y="3581400"/>
              <a:ext cx="7315200" cy="0"/>
            </a:xfrm>
            <a:prstGeom prst="straightConnector1">
              <a:avLst/>
            </a:prstGeom>
            <a:noFill/>
            <a:ln cap="flat" cmpd="sng" w="19050">
              <a:solidFill>
                <a:schemeClr val="accent2"/>
              </a:solidFill>
              <a:prstDash val="solid"/>
              <a:miter/>
              <a:headEnd len="med" w="med" type="none"/>
              <a:tailEnd len="med" w="med" type="none"/>
            </a:ln>
          </p:spPr>
        </p:cxnSp>
      </p:grpSp>
      <p:sp>
        <p:nvSpPr>
          <p:cNvPr id="20" name="Shape 20"/>
          <p:cNvSpPr txBox="1"/>
          <p:nvPr>
            <p:ph type="ctrTitle"/>
          </p:nvPr>
        </p:nvSpPr>
        <p:spPr>
          <a:xfrm>
            <a:off x="1219200" y="838200"/>
            <a:ext cx="6781800" cy="2559050"/>
          </a:xfrm>
          <a:prstGeom prst="rect">
            <a:avLst/>
          </a:prstGeom>
          <a:noFill/>
          <a:ln>
            <a:noFill/>
          </a:ln>
        </p:spPr>
        <p:txBody>
          <a:bodyPr anchorCtr="1" anchor="b" bIns="91425" lIns="91425" rIns="91425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" type="subTitle"/>
          </p:nvPr>
        </p:nvSpPr>
        <p:spPr>
          <a:xfrm>
            <a:off x="1371600" y="3733800"/>
            <a:ext cx="6400799" cy="1873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5262" lvl="0" marL="342900" marR="0" rtl="0" algn="l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b="0" i="0" sz="3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78434" lvl="1" marL="7429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ans Symbols"/>
              <a:buChar char="■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4478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065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85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065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85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065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85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065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85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065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85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0" type="dt"/>
          </p:nvPr>
        </p:nvSpPr>
        <p:spPr>
          <a:xfrm>
            <a:off x="536575" y="6248400"/>
            <a:ext cx="20542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1" type="ftr"/>
          </p:nvPr>
        </p:nvSpPr>
        <p:spPr>
          <a:xfrm>
            <a:off x="3251200" y="6248400"/>
            <a:ext cx="2887661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6788150" y="6257925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533400" y="1828800"/>
            <a:ext cx="8153399" cy="40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5262" lvl="0" marL="342900" marR="0" rtl="0" algn="l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b="0" i="0" sz="3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78434" lvl="1" marL="7429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ans Symbols"/>
              <a:buChar char="■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4478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065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85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065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85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065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85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065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85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065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85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0" type="dt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1" type="ftr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, text on left, text on righ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idx="10" type="dt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228600" y="228600"/>
            <a:ext cx="8686800" cy="5943599"/>
            <a:chOff x="228600" y="228600"/>
            <a:chExt cx="8686800" cy="5943599"/>
          </a:xfrm>
        </p:grpSpPr>
        <p:sp>
          <p:nvSpPr>
            <p:cNvPr id="7" name="Shape 7"/>
            <p:cNvSpPr txBox="1"/>
            <p:nvPr/>
          </p:nvSpPr>
          <p:spPr>
            <a:xfrm>
              <a:off x="228600" y="228600"/>
              <a:ext cx="8686800" cy="5943599"/>
            </a:xfrm>
            <a:prstGeom prst="rect">
              <a:avLst/>
            </a:prstGeom>
            <a:solidFill>
              <a:schemeClr val="lt1"/>
            </a:solidFill>
            <a:ln cap="flat" cmpd="sng" w="44450">
              <a:solidFill>
                <a:schemeClr val="folHlink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Shape 8"/>
            <p:cNvSpPr txBox="1"/>
            <p:nvPr/>
          </p:nvSpPr>
          <p:spPr>
            <a:xfrm>
              <a:off x="306387" y="306387"/>
              <a:ext cx="8529637" cy="5770562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folHlink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9" name="Shape 9"/>
            <p:cNvCxnSpPr/>
            <p:nvPr/>
          </p:nvCxnSpPr>
          <p:spPr>
            <a:xfrm>
              <a:off x="533400" y="1733550"/>
              <a:ext cx="8153399" cy="0"/>
            </a:xfrm>
            <a:prstGeom prst="straightConnector1">
              <a:avLst/>
            </a:prstGeom>
            <a:noFill/>
            <a:ln cap="flat" cmpd="sng" w="12700">
              <a:solidFill>
                <a:schemeClr val="accent2"/>
              </a:solidFill>
              <a:prstDash val="solid"/>
              <a:miter/>
              <a:headEnd len="med" w="med" type="none"/>
              <a:tailEnd len="med" w="med" type="none"/>
            </a:ln>
          </p:spPr>
        </p:cxnSp>
      </p:grpSp>
      <p:sp>
        <p:nvSpPr>
          <p:cNvPr id="10" name="Shape 10"/>
          <p:cNvSpPr txBox="1"/>
          <p:nvPr>
            <p:ph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533400" y="1828800"/>
            <a:ext cx="8153399" cy="40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5262" lvl="0" marL="342900" marR="0" rtl="0" algn="l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b="0" i="0" sz="3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78434" lvl="1" marL="7429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ans Symbols"/>
              <a:buChar char="■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4478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065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85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065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85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065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85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065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85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065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85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5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0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9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6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8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2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5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0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1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9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3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7.jp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2.jp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4.jp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0.jp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8.jp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youtube.com/watch?v=euZh8KLB5eE" TargetMode="External"/><Relationship Id="rId4" Type="http://schemas.openxmlformats.org/officeDocument/2006/relationships/hyperlink" Target="https://play.kahoot.it/#/?quizId=0f3cafb6-0304-4768-8cc6-188a7d11236e" TargetMode="External"/><Relationship Id="rId5" Type="http://schemas.openxmlformats.org/officeDocument/2006/relationships/hyperlink" Target="https://www.youtube.com/watch?v=d1vaNyLpCvo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7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ctrTitle"/>
          </p:nvPr>
        </p:nvSpPr>
        <p:spPr>
          <a:xfrm>
            <a:off x="1219200" y="838200"/>
            <a:ext cx="6781800" cy="255905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6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Life in Two </a:t>
            </a:r>
            <a:br>
              <a:rPr b="0" i="0" lang="en-US" sz="6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6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City-States:</a:t>
            </a:r>
            <a:br>
              <a:rPr b="0" i="0" lang="en-US" sz="6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6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Athens and Spart</a:t>
            </a:r>
            <a:r>
              <a:rPr lang="en-US" sz="6200"/>
              <a:t>a</a:t>
            </a:r>
          </a:p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1371600" y="3733800"/>
            <a:ext cx="6400799" cy="1873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History Alive Chapter 27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4294967295"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Athenian Economy</a:t>
            </a:r>
          </a:p>
        </p:txBody>
      </p:sp>
      <p:sp>
        <p:nvSpPr>
          <p:cNvPr id="99" name="Shape 99"/>
          <p:cNvSpPr txBox="1"/>
          <p:nvPr>
            <p:ph idx="4294967295" type="body"/>
          </p:nvPr>
        </p:nvSpPr>
        <p:spPr>
          <a:xfrm>
            <a:off x="533400" y="1828800"/>
            <a:ext cx="4000500" cy="40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Based on trade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Traded with city-states and some foreign lands.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None/>
            </a:pPr>
            <a:r>
              <a:t/>
            </a:r>
            <a:endParaRPr b="0" i="0" sz="27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Shape 100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53000" y="2057400"/>
            <a:ext cx="2819400" cy="17668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4294967295"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Athenian Economy</a:t>
            </a:r>
          </a:p>
        </p:txBody>
      </p:sp>
      <p:sp>
        <p:nvSpPr>
          <p:cNvPr id="106" name="Shape 106"/>
          <p:cNvSpPr txBox="1"/>
          <p:nvPr>
            <p:ph idx="4294967295" type="body"/>
          </p:nvPr>
        </p:nvSpPr>
        <p:spPr>
          <a:xfrm>
            <a:off x="533400" y="1828800"/>
            <a:ext cx="4000500" cy="40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Bought and sold goods at huge market places called the agora.</a:t>
            </a:r>
          </a:p>
        </p:txBody>
      </p:sp>
      <p:pic>
        <p:nvPicPr>
          <p:cNvPr id="107" name="Shape 107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29200" y="2209800"/>
            <a:ext cx="3048000" cy="2124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idx="4294967295"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Athenian Economy</a:t>
            </a:r>
          </a:p>
        </p:txBody>
      </p:sp>
      <p:sp>
        <p:nvSpPr>
          <p:cNvPr id="113" name="Shape 113"/>
          <p:cNvSpPr txBox="1"/>
          <p:nvPr>
            <p:ph idx="4294967295" type="body"/>
          </p:nvPr>
        </p:nvSpPr>
        <p:spPr>
          <a:xfrm>
            <a:off x="533400" y="1828800"/>
            <a:ext cx="4000500" cy="40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Developed their own coins for trade.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side of their coins had an image of the goddess Athena.</a:t>
            </a:r>
          </a:p>
        </p:txBody>
      </p:sp>
      <p:pic>
        <p:nvPicPr>
          <p:cNvPr id="114" name="Shape 114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86400" y="2057400"/>
            <a:ext cx="1885950" cy="19288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4294967295"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Education in Athens</a:t>
            </a:r>
          </a:p>
        </p:txBody>
      </p:sp>
      <p:sp>
        <p:nvSpPr>
          <p:cNvPr id="120" name="Shape 120"/>
          <p:cNvSpPr txBox="1"/>
          <p:nvPr>
            <p:ph idx="4294967295" type="body"/>
          </p:nvPr>
        </p:nvSpPr>
        <p:spPr>
          <a:xfrm>
            <a:off x="533400" y="1828800"/>
            <a:ext cx="4000500" cy="40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Athenians believed in creating good citizens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Sharp mind and healthy body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Physical training and book learning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 18, men began military training.</a:t>
            </a:r>
          </a:p>
        </p:txBody>
      </p:sp>
      <p:pic>
        <p:nvPicPr>
          <p:cNvPr id="121" name="Shape 121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86400" y="2438400"/>
            <a:ext cx="1752600" cy="2171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4294967295"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Education in Athens for Girls</a:t>
            </a:r>
          </a:p>
        </p:txBody>
      </p:sp>
      <p:sp>
        <p:nvSpPr>
          <p:cNvPr id="127" name="Shape 127"/>
          <p:cNvSpPr txBox="1"/>
          <p:nvPr>
            <p:ph idx="4294967295" type="body"/>
          </p:nvPr>
        </p:nvSpPr>
        <p:spPr>
          <a:xfrm>
            <a:off x="533400" y="1828800"/>
            <a:ext cx="4000500" cy="40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Most girls did not learn to read and write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Taught to cook, clean, spin thread, and weave cloth.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Girls married at age 15.</a:t>
            </a:r>
          </a:p>
        </p:txBody>
      </p:sp>
      <p:pic>
        <p:nvPicPr>
          <p:cNvPr id="128" name="Shape 128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29200" y="2133600"/>
            <a:ext cx="2381249" cy="247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4294967295"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Women in Athens</a:t>
            </a:r>
          </a:p>
        </p:txBody>
      </p:sp>
      <p:sp>
        <p:nvSpPr>
          <p:cNvPr id="134" name="Shape 134"/>
          <p:cNvSpPr txBox="1"/>
          <p:nvPr>
            <p:ph idx="4294967295" type="body"/>
          </p:nvPr>
        </p:nvSpPr>
        <p:spPr>
          <a:xfrm>
            <a:off x="533400" y="1828800"/>
            <a:ext cx="4000500" cy="40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Few rights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Could not inherit or own property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Could not pick their husband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few women had jobs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Most women managed the home and children</a:t>
            </a:r>
          </a:p>
        </p:txBody>
      </p:sp>
      <p:pic>
        <p:nvPicPr>
          <p:cNvPr id="135" name="Shape 135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81600" y="2286000"/>
            <a:ext cx="2019299" cy="2324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idx="4294967295"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Slaves in Athens</a:t>
            </a:r>
          </a:p>
        </p:txBody>
      </p:sp>
      <p:sp>
        <p:nvSpPr>
          <p:cNvPr id="141" name="Shape 141"/>
          <p:cNvSpPr txBox="1"/>
          <p:nvPr>
            <p:ph idx="4294967295" type="body"/>
          </p:nvPr>
        </p:nvSpPr>
        <p:spPr>
          <a:xfrm>
            <a:off x="533400" y="1828800"/>
            <a:ext cx="4000500" cy="40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Many slaves in Athens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Most people owned slaves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Slaves performed many jobs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unluckiest slaves were worked in the silver mines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None/>
            </a:pPr>
            <a:r>
              <a:t/>
            </a:r>
            <a:endParaRPr b="0" i="0" sz="27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" name="Shape 142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29200" y="2514600"/>
            <a:ext cx="2419350" cy="18907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idx="4294967295"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Spartan Government</a:t>
            </a:r>
          </a:p>
        </p:txBody>
      </p:sp>
      <p:sp>
        <p:nvSpPr>
          <p:cNvPr id="148" name="Shape 148"/>
          <p:cNvSpPr txBox="1"/>
          <p:nvPr>
            <p:ph idx="4294967295" type="body"/>
          </p:nvPr>
        </p:nvSpPr>
        <p:spPr>
          <a:xfrm>
            <a:off x="533400" y="1828800"/>
            <a:ext cx="4000500" cy="40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Sparta was an oligarchy.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Council of elders made important decisions.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Assembly</a:t>
            </a:r>
          </a:p>
        </p:txBody>
      </p:sp>
      <p:pic>
        <p:nvPicPr>
          <p:cNvPr id="149" name="Shape 149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29200" y="2209800"/>
            <a:ext cx="2228850" cy="240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idx="4294967295"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Spartan Economy</a:t>
            </a:r>
          </a:p>
        </p:txBody>
      </p:sp>
      <p:sp>
        <p:nvSpPr>
          <p:cNvPr id="155" name="Shape 155"/>
          <p:cNvSpPr txBox="1"/>
          <p:nvPr>
            <p:ph idx="4294967295" type="body"/>
          </p:nvPr>
        </p:nvSpPr>
        <p:spPr>
          <a:xfrm>
            <a:off x="533400" y="1828800"/>
            <a:ext cx="4000500" cy="40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Relied on farming and fighting.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Turned their conquered neighbors into slaves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Non-citizens served in their army and made necessary items for soldiers.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also traded.</a:t>
            </a:r>
          </a:p>
        </p:txBody>
      </p:sp>
      <p:pic>
        <p:nvPicPr>
          <p:cNvPr id="156" name="Shape 156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0" y="2057400"/>
            <a:ext cx="2114550" cy="253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idx="4294967295"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Spartan Economy</a:t>
            </a:r>
          </a:p>
        </p:txBody>
      </p:sp>
      <p:sp>
        <p:nvSpPr>
          <p:cNvPr id="162" name="Shape 162"/>
          <p:cNvSpPr txBox="1"/>
          <p:nvPr>
            <p:ph idx="4294967295" type="body"/>
          </p:nvPr>
        </p:nvSpPr>
        <p:spPr>
          <a:xfrm>
            <a:off x="533400" y="1828800"/>
            <a:ext cx="4000500" cy="40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general, discouraged trade.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Feared contact with other would lead to new ideas and weaken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Sparta did not have coins, they used heavy iron bars.  </a:t>
            </a:r>
          </a:p>
        </p:txBody>
      </p:sp>
      <p:pic>
        <p:nvPicPr>
          <p:cNvPr id="163" name="Shape 163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53000" y="2286000"/>
            <a:ext cx="2495549" cy="1924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Athens and Sparta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533400" y="1828800"/>
            <a:ext cx="8153399" cy="40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3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Government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3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Economy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3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Education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None/>
            </a:pPr>
            <a:r>
              <a:t/>
            </a:r>
            <a:endParaRPr b="0" i="0" sz="31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idx="4294967295"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Education in Sparta</a:t>
            </a:r>
          </a:p>
        </p:txBody>
      </p:sp>
      <p:sp>
        <p:nvSpPr>
          <p:cNvPr id="169" name="Shape 169"/>
          <p:cNvSpPr txBox="1"/>
          <p:nvPr>
            <p:ph idx="4294967295" type="body"/>
          </p:nvPr>
        </p:nvSpPr>
        <p:spPr>
          <a:xfrm>
            <a:off x="4686300" y="1828800"/>
            <a:ext cx="4000500" cy="40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Purpose of education to produce men and women who could protect the city.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Spartans valued strength.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None/>
            </a:pPr>
            <a:r>
              <a:t/>
            </a:r>
            <a:endParaRPr b="0" i="0" sz="27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0" name="Shape 170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95400" y="1905000"/>
            <a:ext cx="2305050" cy="2628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idx="4294967295"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Education in Sparta</a:t>
            </a:r>
            <a:b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</a:p>
        </p:txBody>
      </p:sp>
      <p:sp>
        <p:nvSpPr>
          <p:cNvPr id="176" name="Shape 176"/>
          <p:cNvSpPr txBox="1"/>
          <p:nvPr>
            <p:ph idx="4294967295" type="body"/>
          </p:nvPr>
        </p:nvSpPr>
        <p:spPr>
          <a:xfrm>
            <a:off x="533400" y="1828800"/>
            <a:ext cx="4000500" cy="40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From age 7 boys were trained to fight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Boys and girls received military training.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Spartan boys lived and trained away from their family.</a:t>
            </a:r>
          </a:p>
        </p:txBody>
      </p:sp>
      <p:pic>
        <p:nvPicPr>
          <p:cNvPr id="177" name="Shape 177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10200" y="2286000"/>
            <a:ext cx="1866900" cy="2324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idx="4294967295"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Spartan boys</a:t>
            </a:r>
          </a:p>
        </p:txBody>
      </p:sp>
      <p:sp>
        <p:nvSpPr>
          <p:cNvPr id="183" name="Shape 183"/>
          <p:cNvSpPr txBox="1"/>
          <p:nvPr>
            <p:ph idx="4294967295" type="body"/>
          </p:nvPr>
        </p:nvSpPr>
        <p:spPr>
          <a:xfrm>
            <a:off x="4686300" y="1828800"/>
            <a:ext cx="4000500" cy="40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Were taught to suffer without complaining.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Marched without shoes.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Were not fed well.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Encouraged to steal food.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Beaten for being good or bad.</a:t>
            </a:r>
          </a:p>
        </p:txBody>
      </p:sp>
      <p:pic>
        <p:nvPicPr>
          <p:cNvPr id="184" name="Shape 184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47800" y="2133600"/>
            <a:ext cx="2286000" cy="240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idx="4294967295"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Women in Sparta</a:t>
            </a:r>
          </a:p>
        </p:txBody>
      </p:sp>
      <p:sp>
        <p:nvSpPr>
          <p:cNvPr id="190" name="Shape 190"/>
          <p:cNvSpPr txBox="1"/>
          <p:nvPr>
            <p:ph idx="4294967295" type="body"/>
          </p:nvPr>
        </p:nvSpPr>
        <p:spPr>
          <a:xfrm>
            <a:off x="533400" y="1828800"/>
            <a:ext cx="4000500" cy="40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Simple life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Plain clothing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Strong and healthy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Ready to fight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Look after husband’s property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Guard against invaders</a:t>
            </a:r>
          </a:p>
        </p:txBody>
      </p:sp>
      <p:pic>
        <p:nvPicPr>
          <p:cNvPr id="191" name="Shape 191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0" y="2362200"/>
            <a:ext cx="1828800" cy="2247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idx="4294967295"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Spartan Women Rights </a:t>
            </a:r>
          </a:p>
        </p:txBody>
      </p:sp>
      <p:sp>
        <p:nvSpPr>
          <p:cNvPr id="197" name="Shape 197"/>
          <p:cNvSpPr txBox="1"/>
          <p:nvPr>
            <p:ph idx="4294967295" type="body"/>
          </p:nvPr>
        </p:nvSpPr>
        <p:spPr>
          <a:xfrm>
            <a:off x="4686300" y="1828800"/>
            <a:ext cx="4000500" cy="40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Free to speak with husband’s friends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Could own and control property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Marry another man if first husband was away too long</a:t>
            </a:r>
          </a:p>
        </p:txBody>
      </p:sp>
      <p:pic>
        <p:nvPicPr>
          <p:cNvPr id="198" name="Shape 198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2600" y="2209800"/>
            <a:ext cx="1524000" cy="240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idx="4294967295"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Slaves in Sparta</a:t>
            </a:r>
          </a:p>
        </p:txBody>
      </p:sp>
      <p:sp>
        <p:nvSpPr>
          <p:cNvPr id="204" name="Shape 204"/>
          <p:cNvSpPr txBox="1"/>
          <p:nvPr>
            <p:ph idx="4294967295" type="body"/>
          </p:nvPr>
        </p:nvSpPr>
        <p:spPr>
          <a:xfrm>
            <a:off x="4686300" y="1828800"/>
            <a:ext cx="4000500" cy="40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Helots were Spartan slaves who had been conquered.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Spartans treated their slaves harshly.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government would declare war and kill the helots.</a:t>
            </a:r>
          </a:p>
        </p:txBody>
      </p:sp>
      <p:pic>
        <p:nvPicPr>
          <p:cNvPr id="205" name="Shape 205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47800" y="2286000"/>
            <a:ext cx="2209799" cy="231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>
            <p:ph idx="4294967295"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Spartan Slave Rights</a:t>
            </a:r>
          </a:p>
        </p:txBody>
      </p:sp>
      <p:sp>
        <p:nvSpPr>
          <p:cNvPr id="211" name="Shape 211"/>
          <p:cNvSpPr txBox="1"/>
          <p:nvPr>
            <p:ph idx="4294967295" type="body"/>
          </p:nvPr>
        </p:nvSpPr>
        <p:spPr>
          <a:xfrm>
            <a:off x="4686300" y="1828800"/>
            <a:ext cx="4000500" cy="40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Marry who they wanted.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Pass on name to their children.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Sell any extra crops.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Saved enough money they could buy their freedom.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None/>
            </a:pPr>
            <a:r>
              <a:t/>
            </a:r>
            <a:endParaRPr b="0" i="0" sz="27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2" name="Shape 212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6400" y="2438400"/>
            <a:ext cx="1847849" cy="2247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>
            <p:ph type="ctrTitle"/>
          </p:nvPr>
        </p:nvSpPr>
        <p:spPr>
          <a:xfrm>
            <a:off x="1219200" y="838200"/>
            <a:ext cx="6781800" cy="255905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6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End</a:t>
            </a:r>
          </a:p>
        </p:txBody>
      </p:sp>
      <p:sp>
        <p:nvSpPr>
          <p:cNvPr id="218" name="Shape 218"/>
          <p:cNvSpPr txBox="1"/>
          <p:nvPr>
            <p:ph idx="1" type="subTitle"/>
          </p:nvPr>
        </p:nvSpPr>
        <p:spPr>
          <a:xfrm>
            <a:off x="1371600" y="3733800"/>
            <a:ext cx="6400799" cy="1873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None/>
            </a:pPr>
            <a:r>
              <a:t/>
            </a:r>
            <a:endParaRPr b="0" i="0" sz="31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Comparing Two City-States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533400" y="1828800"/>
            <a:ext cx="8153399" cy="40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3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Athens and Sparta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3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Greek City-States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3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150 miles apart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4294967295"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Athens</a:t>
            </a:r>
          </a:p>
        </p:txBody>
      </p:sp>
      <p:sp>
        <p:nvSpPr>
          <p:cNvPr id="58" name="Shape 58"/>
          <p:cNvSpPr txBox="1"/>
          <p:nvPr>
            <p:ph idx="4294967295" type="body"/>
          </p:nvPr>
        </p:nvSpPr>
        <p:spPr>
          <a:xfrm>
            <a:off x="533400" y="1828800"/>
            <a:ext cx="4000500" cy="40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Located in central Greece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Four miles from the Aegean Sea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Athenians liked to travel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Encourage artists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Grew powerful through trade</a:t>
            </a:r>
          </a:p>
        </p:txBody>
      </p:sp>
      <p:pic>
        <p:nvPicPr>
          <p:cNvPr id="59" name="Shape 59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29200" y="2209800"/>
            <a:ext cx="2743199" cy="2066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idx="4294967295"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Sparta</a:t>
            </a:r>
          </a:p>
        </p:txBody>
      </p:sp>
      <p:sp>
        <p:nvSpPr>
          <p:cNvPr id="65" name="Shape 65"/>
          <p:cNvSpPr txBox="1"/>
          <p:nvPr>
            <p:ph idx="4294967295" type="body"/>
          </p:nvPr>
        </p:nvSpPr>
        <p:spPr>
          <a:xfrm>
            <a:off x="4686300" y="1828800"/>
            <a:ext cx="4000500" cy="40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3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Sparta was more isolated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3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Located on a plain between a mountain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3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Part of the Peloponnesus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3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Grew much of what they needed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3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Attacked others for food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None/>
            </a:pPr>
            <a:r>
              <a:t/>
            </a:r>
            <a:endParaRPr b="0" i="0" sz="23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6" name="Shape 66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0600" y="2209800"/>
            <a:ext cx="2743199" cy="2038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idx="4294967295"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Peloponnesus</a:t>
            </a:r>
          </a:p>
        </p:txBody>
      </p:sp>
      <p:sp>
        <p:nvSpPr>
          <p:cNvPr id="72" name="Shape 72"/>
          <p:cNvSpPr txBox="1"/>
          <p:nvPr>
            <p:ph idx="4294967295" type="body"/>
          </p:nvPr>
        </p:nvSpPr>
        <p:spPr>
          <a:xfrm>
            <a:off x="533400" y="1828800"/>
            <a:ext cx="4000500" cy="40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peninsula forming the southern part of the mainland of Greece</a:t>
            </a:r>
          </a:p>
        </p:txBody>
      </p:sp>
      <p:pic>
        <p:nvPicPr>
          <p:cNvPr id="73" name="Shape 73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76800" y="1981200"/>
            <a:ext cx="2819400" cy="2366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idx="4294967295"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Athens and Sparta</a:t>
            </a:r>
          </a:p>
        </p:txBody>
      </p:sp>
      <p:sp>
        <p:nvSpPr>
          <p:cNvPr id="79" name="Shape 79"/>
          <p:cNvSpPr txBox="1"/>
          <p:nvPr>
            <p:ph idx="4294967295" type="body"/>
          </p:nvPr>
        </p:nvSpPr>
        <p:spPr>
          <a:xfrm>
            <a:off x="590825" y="1828800"/>
            <a:ext cx="4000500" cy="40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Athenians boasted of their art and culture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t/>
            </a:r>
            <a:endParaRPr sz="27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lang="en-US" sz="2700" u="sng">
                <a:solidFill>
                  <a:schemeClr val="hlink"/>
                </a:solidFill>
                <a:hlinkClick r:id="rId3"/>
              </a:rPr>
              <a:t>compare and contrast with Mr. Corwin</a:t>
            </a: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</a:p>
        </p:txBody>
      </p:sp>
      <p:sp>
        <p:nvSpPr>
          <p:cNvPr id="80" name="Shape 80"/>
          <p:cNvSpPr txBox="1"/>
          <p:nvPr>
            <p:ph idx="4294967295" type="body"/>
          </p:nvPr>
        </p:nvSpPr>
        <p:spPr>
          <a:xfrm>
            <a:off x="4686300" y="1828800"/>
            <a:ext cx="4000500" cy="40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Spartans valued strength and simplicity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u="sng">
                <a:solidFill>
                  <a:schemeClr val="hlink"/>
                </a:solidFill>
                <a:hlinkClick r:id="rId4"/>
              </a:rPr>
              <a:t>Horrible history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u="sng">
                <a:solidFill>
                  <a:schemeClr val="hlink"/>
                </a:solidFill>
                <a:hlinkClick r:id="rId5"/>
              </a:rPr>
              <a:t>What was spartan training like - 8   mins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idx="4294967295"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Athenian Government</a:t>
            </a:r>
          </a:p>
        </p:txBody>
      </p:sp>
      <p:sp>
        <p:nvSpPr>
          <p:cNvPr id="86" name="Shape 86"/>
          <p:cNvSpPr txBox="1"/>
          <p:nvPr>
            <p:ph idx="4294967295" type="body"/>
          </p:nvPr>
        </p:nvSpPr>
        <p:spPr>
          <a:xfrm>
            <a:off x="533400" y="1828800"/>
            <a:ext cx="4000500" cy="40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Athens had a democracy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Citizens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Only men were considered citizens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Council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Assembly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None/>
            </a:pPr>
            <a:r>
              <a:t/>
            </a:r>
            <a:endParaRPr b="0" i="0" sz="27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" name="Shape 87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95800" y="2438400"/>
            <a:ext cx="3200399" cy="174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Economy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533400" y="1828800"/>
            <a:ext cx="8153399" cy="40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3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system of managing the wealth of a community or region.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3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the way a community or region organized the manufacture and exchange of money, food, products, and services.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Refined">
  <a:themeElements>
    <a:clrScheme name="default">
      <a:dk1>
        <a:srgbClr val="FFFFFF"/>
      </a:dk1>
      <a:lt1>
        <a:srgbClr val="000000"/>
      </a:lt1>
      <a:dk2>
        <a:srgbClr val="FFFFFF"/>
      </a:dk2>
      <a:lt2>
        <a:srgbClr val="666633"/>
      </a:lt2>
      <a:accent1>
        <a:srgbClr val="666699"/>
      </a:accent1>
      <a:accent2>
        <a:srgbClr val="990000"/>
      </a:accent2>
      <a:accent3>
        <a:srgbClr val="000000"/>
      </a:accent3>
      <a:accent4>
        <a:srgbClr val="666699"/>
      </a:accent4>
      <a:accent5>
        <a:srgbClr val="990000"/>
      </a:accent5>
      <a:accent6>
        <a:srgbClr val="000000"/>
      </a:accent6>
      <a:hlink>
        <a:srgbClr val="999900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