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embeddedFontLst>
    <p:embeddedFont>
      <p:font typeface="Merriweather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Merriweather-regular.fntdata"/><Relationship Id="rId27" Type="http://schemas.openxmlformats.org/officeDocument/2006/relationships/slide" Target="slides/slide21.xml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29" Type="http://schemas.openxmlformats.org/officeDocument/2006/relationships/font" Target="fonts/Merriweather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Merriweather-boldItalic.fntdata"/><Relationship Id="rId30" Type="http://schemas.openxmlformats.org/officeDocument/2006/relationships/font" Target="fonts/Merriweather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Shape 25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4CE0EA"/>
              </a:buClr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1" type="subTitle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45720" rtl="0" algn="r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ctr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ctr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ctr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5100" lvl="2" marL="914400" marR="0" rtl="0" algn="l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36525" lvl="3" marL="1188720" marR="0" rtl="0" algn="l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5100" lvl="2" marL="914400" marR="0" rtl="0" algn="l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36525" lvl="3" marL="1188720" marR="0" rtl="0" algn="l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4AE3AC"/>
              </a:buClr>
              <a:buFont typeface="Calibri"/>
              <a:buNone/>
              <a:defRPr b="1" i="0" sz="5600" u="none" cap="none" strike="noStrik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59080" lvl="1" marL="640080" marR="0" rtl="0" algn="l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54000" lvl="2" marL="914400" marR="0" rtl="0" algn="l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10819" lvl="3" marL="1188720" marR="0" rtl="0" algn="l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18439" lvl="4" marL="1463040" marR="0" rtl="0" algn="l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59080" lvl="1" marL="64008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54000" lvl="2" marL="914400" marR="0" rtl="0" algn="l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10819" lvl="3" marL="118872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18439" lvl="4" marL="1463040" marR="0" rtl="0" algn="l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59080" lvl="1" marL="64008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54000" lvl="2" marL="914400" marR="0" rtl="0" algn="l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10819" lvl="3" marL="118872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18439" lvl="4" marL="1463040" marR="0" rtl="0" algn="l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3" type="body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1605" lvl="0" marL="274320" marR="0" rtl="0" algn="l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51130" lvl="1" marL="64008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73990" lvl="2" marL="914400" marR="0" rtl="0" algn="l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44780" lvl="3" marL="1188720" marR="0" rtl="0" algn="l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52400" lvl="4" marL="1463040" marR="0" rtl="0" algn="l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4" type="body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1605" lvl="0" marL="274320" marR="0" rtl="0" algn="l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51130" lvl="1" marL="64008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73990" lvl="2" marL="914400" marR="0" rtl="0" algn="l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44780" lvl="3" marL="1188720" marR="0" rtl="0" algn="l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52400" lvl="4" marL="1463040" marR="0" rtl="0" algn="l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5080" lvl="1" marL="640080" marR="0" rtl="0" algn="l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7619" lvl="3" marL="1188720" marR="0" rtl="0" algn="l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539" lvl="4" marL="1463040" marR="0" rtl="0" algn="l"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5410" lvl="0" marL="274320" marR="0" rtl="0" algn="l">
              <a:spcBef>
                <a:spcPts val="56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18745" lvl="1" marL="640080" marR="0" rtl="0" algn="l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47319" lvl="2" marL="914400" marR="0" rtl="0" algn="l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 flipH="1" rot="-10380000">
            <a:off x="3165753" y="1108076"/>
            <a:ext cx="5257800" cy="4114799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3" name="Shape 83"/>
          <p:cNvSpPr/>
          <p:nvPr/>
        </p:nvSpPr>
        <p:spPr>
          <a:xfrm flipH="1" rot="-10380000">
            <a:off x="8004134" y="5359769"/>
            <a:ext cx="155447" cy="155447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50"/>
              </a:spcBef>
              <a:buClr>
                <a:schemeClr val="accent3"/>
              </a:buClr>
              <a:buFont typeface="Noto Sans Symbols"/>
              <a:buNone/>
              <a:defRPr b="0" i="0" sz="13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94310" lvl="1" marL="640080" marR="0" rtl="0" algn="l">
              <a:spcBef>
                <a:spcPts val="2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09550" lvl="2" marL="914400" marR="0" rtl="0" algn="l">
              <a:spcBef>
                <a:spcPts val="2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73672" lvl="3" marL="1188720" marR="0" rtl="0" algn="l">
              <a:spcBef>
                <a:spcPts val="18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81292" lvl="4" marL="1463040" marR="0" rtl="0" algn="l">
              <a:spcBef>
                <a:spcPts val="18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  <p:sp>
        <p:nvSpPr>
          <p:cNvPr id="89" name="Shape 89"/>
          <p:cNvSpPr/>
          <p:nvPr>
            <p:ph idx="2" type="pic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accent3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0" name="Shape 90"/>
          <p:cNvSpPr/>
          <p:nvPr/>
        </p:nvSpPr>
        <p:spPr>
          <a:xfrm flipH="1" rot="10800000">
            <a:off x="-9525" y="5816599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1" name="Shape 91"/>
          <p:cNvSpPr/>
          <p:nvPr/>
        </p:nvSpPr>
        <p:spPr>
          <a:xfrm flipH="1" rot="10800000">
            <a:off x="4381500" y="6219825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 rot="5400000">
            <a:off x="2377439" y="15239"/>
            <a:ext cx="4389119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.xml"/><Relationship Id="rId3" Type="http://schemas.openxmlformats.org/officeDocument/2006/relationships/theme" Target="../theme/theme2.xml"/></Relationships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9525" y="-7144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381500" y="-7144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  <p:grpSp>
        <p:nvGrpSpPr>
          <p:cNvPr id="17" name="Shape 17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Shape 18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-9525" y="-7144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4381500" y="-7144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lang="en-US" sz="1200" u="non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  <p:grpSp>
        <p:nvGrpSpPr>
          <p:cNvPr id="34" name="Shape 34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Shape 35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jpg"/><Relationship Id="rId4" Type="http://schemas.openxmlformats.org/officeDocument/2006/relationships/image" Target="../media/image16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7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8.jpg"/><Relationship Id="rId4" Type="http://schemas.openxmlformats.org/officeDocument/2006/relationships/image" Target="../media/image1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flocabulary.com/ancient-egypt/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18275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4CE0EA"/>
              </a:buClr>
              <a:buSzPct val="25000"/>
              <a:buFont typeface="Calibri"/>
              <a:buNone/>
            </a:pPr>
            <a:r>
              <a:rPr b="1" i="0" lang="en-US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Daily Life in Ancient Egypt</a:t>
            </a: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18275" tIns="45700">
            <a:no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History Alive</a:t>
            </a:r>
          </a:p>
          <a:p>
            <a:pPr indent="0" lvl="0" marL="0" marR="45720" rtl="0" algn="r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Chapter  9</a:t>
            </a:r>
          </a:p>
          <a:p>
            <a:pPr indent="0" lvl="0" marL="0" marR="45720" rtl="0" algn="r">
              <a:spcBef>
                <a:spcPts val="5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Daily Life in Ancient Egypt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During the New Kingdom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1600 – 1100 B.C.E.</a:t>
            </a:r>
          </a:p>
        </p:txBody>
      </p:sp>
      <p:pic>
        <p:nvPicPr>
          <p:cNvPr id="118" name="Shape 118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2209800"/>
            <a:ext cx="2057400" cy="2542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Priests</a:t>
            </a:r>
          </a:p>
        </p:txBody>
      </p:sp>
      <p:pic>
        <p:nvPicPr>
          <p:cNvPr id="189" name="Shape 18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2286000"/>
            <a:ext cx="1581150" cy="2047874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Powerful and well respected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High Priest served directly under the Pharaoh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Oversaw all religious ceremonies.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Gave advice performed healings.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Priests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Temple priests had to take care of the god.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 temple’s god was thought to live in a statue.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statue was housed in a holy room called a sanctuary.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98" name="Shape 198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2600" y="2362200"/>
            <a:ext cx="1828800" cy="2466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Priest’s Role in Burial Practices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Egyptians believed in life after death.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Spirits of the dead needed their body in the afterlife.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They preserved bodies from decay through embalming.</a:t>
            </a:r>
          </a:p>
        </p:txBody>
      </p:sp>
      <p:pic>
        <p:nvPicPr>
          <p:cNvPr id="206" name="Shape 20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2743200"/>
            <a:ext cx="2666999" cy="17565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Scribes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Respected position in society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Recorded information for government officials and religious leaders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It took many years to be a scribe.</a:t>
            </a:r>
          </a:p>
        </p:txBody>
      </p:sp>
      <p:pic>
        <p:nvPicPr>
          <p:cNvPr id="214" name="Shape 21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2601" y="2362200"/>
            <a:ext cx="1566861" cy="2470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Scribes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Below priests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Egypt’s official writers and record keepers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Only worked for priests or nobles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Rise above parent’s social class</a:t>
            </a:r>
          </a:p>
        </p:txBody>
      </p:sp>
      <p:pic>
        <p:nvPicPr>
          <p:cNvPr id="222" name="Shape 22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2133600"/>
            <a:ext cx="1904999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Scribe School	</a:t>
            </a:r>
          </a:p>
        </p:txBody>
      </p:sp>
      <p:pic>
        <p:nvPicPr>
          <p:cNvPr id="229" name="Shape 2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667000"/>
            <a:ext cx="2209799" cy="1875631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Schools were run by priests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Most students came from artisan or merchant families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 few came from peasants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Start at age 5 and study for 12 years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Students had to learn 700 hiegroglyphs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Artisans</a:t>
            </a:r>
          </a:p>
        </p:txBody>
      </p:sp>
      <p:pic>
        <p:nvPicPr>
          <p:cNvPr id="237" name="Shape 23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2514600"/>
            <a:ext cx="1676399" cy="2061369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Craftspeople like carpenters, metal-workers, painters, sculptors, and stone carvers.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Highly skilled.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Little social status.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Artisans</a:t>
            </a: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Artisans were highly skilled laborers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Rarely got the respect they deserved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Carpenters, jewelers, leatherworkers, metalworkers, painters, potters, sculptors, and weavers.</a:t>
            </a:r>
          </a:p>
        </p:txBody>
      </p:sp>
      <p:pic>
        <p:nvPicPr>
          <p:cNvPr id="246" name="Shape 24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0" y="1905000"/>
            <a:ext cx="2209799" cy="160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62600" y="4038600"/>
            <a:ext cx="1828800" cy="13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Peasants / farmers</a:t>
            </a: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Largest social class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Worked the land, provided Egypt with a stable food supply.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When they weren’t farming they were working on the pharaoh’s building projects.</a:t>
            </a:r>
          </a:p>
        </p:txBody>
      </p:sp>
      <p:pic>
        <p:nvPicPr>
          <p:cNvPr id="255" name="Shape 25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05400" y="2286000"/>
            <a:ext cx="2181224" cy="22756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Peasants / Farmers</a:t>
            </a:r>
          </a:p>
        </p:txBody>
      </p:sp>
      <p:pic>
        <p:nvPicPr>
          <p:cNvPr id="262" name="Shape 26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2057400"/>
            <a:ext cx="1676399" cy="1580355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Shape 263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Lowest and largest social class in Egypt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Peasants grew crops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Egypt has three seasons—flooding, planting, and harvest season.</a:t>
            </a:r>
          </a:p>
        </p:txBody>
      </p:sp>
      <p:pic>
        <p:nvPicPr>
          <p:cNvPr id="264" name="Shape 26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38400" y="3581400"/>
            <a:ext cx="1981199" cy="173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Flocabulary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walk like an Egyptian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Slaves and Servants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Did chores and lower forms of work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May have been captured in war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Owned by a person or a temple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Could be rented out</a:t>
            </a:r>
          </a:p>
          <a:p>
            <a:pPr indent="-228600" lvl="0" marL="457200">
              <a:spcBef>
                <a:spcPts val="0"/>
              </a:spcBef>
            </a:pPr>
            <a:r>
              <a:rPr lang="en-US"/>
              <a:t>Treated decently and sometimes even adopted as members of the family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End</a:t>
            </a:r>
          </a:p>
        </p:txBody>
      </p:sp>
      <p:pic>
        <p:nvPicPr>
          <p:cNvPr id="278" name="Shape 27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6392" y="2410476"/>
            <a:ext cx="1391216" cy="34388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704087"/>
            <a:ext cx="8229600" cy="9723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Ancient Egyptian’s Social Pyramid</a:t>
            </a:r>
          </a:p>
        </p:txBody>
      </p:sp>
      <p:sp>
        <p:nvSpPr>
          <p:cNvPr id="132" name="Shape 132"/>
          <p:cNvSpPr/>
          <p:nvPr/>
        </p:nvSpPr>
        <p:spPr>
          <a:xfrm>
            <a:off x="457200" y="1752600"/>
            <a:ext cx="4038599" cy="46481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9999" y="0"/>
                </a:moveTo>
                <a:close/>
                <a:lnTo>
                  <a:pt x="-9999" y="120000"/>
                </a:lnTo>
              </a:path>
              <a:path extrusionOk="0" fill="none" h="120000" w="120000">
                <a:moveTo>
                  <a:pt x="-9999" y="22500"/>
                </a:moveTo>
                <a:lnTo>
                  <a:pt x="-45999" y="135000"/>
                </a:lnTo>
              </a:path>
            </a:pathLst>
          </a:cu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5454"/>
              <a:buFont typeface="Merriweather"/>
              <a:buChar char="•"/>
            </a:pPr>
            <a:r>
              <a:rPr b="1" i="0" lang="en-US" sz="105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Pharaoh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95454"/>
              <a:buFont typeface="Merriweather"/>
              <a:buChar char="•"/>
            </a:pPr>
            <a:r>
              <a:rPr b="1" i="0" lang="en-US" sz="105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Gov.  Officials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95454"/>
              <a:buFont typeface="Merriweather"/>
              <a:buChar char="•"/>
            </a:pPr>
            <a:r>
              <a:rPr b="1" i="0" lang="en-US" sz="105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Priests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95454"/>
              <a:buFont typeface="Merriweather"/>
              <a:buChar char="•"/>
            </a:pPr>
            <a:r>
              <a:rPr b="1" i="0" lang="en-US" sz="105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Scribes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95454"/>
              <a:buFont typeface="Merriweather"/>
              <a:buChar char="•"/>
            </a:pPr>
            <a:r>
              <a:rPr b="1" i="0" lang="en-US" sz="105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Artisans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ct val="95454"/>
              <a:buFont typeface="Merriweather"/>
              <a:buChar char="•"/>
            </a:pPr>
            <a:r>
              <a:rPr b="1" i="0" lang="en-US" sz="105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Peasants</a:t>
            </a:r>
          </a:p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Egyptian society was structured like a pyramid.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Pharaoh’s were looked upon like gods.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048975"/>
            <a:ext cx="4911925" cy="439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Ancient Egyptian’s Social Pyramid</a:t>
            </a:r>
          </a:p>
        </p:txBody>
      </p:sp>
      <p:sp>
        <p:nvSpPr>
          <p:cNvPr id="141" name="Shape 141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Classes (groups of people) near the top had few people and high status.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Classes near the bottom had more people and lower status.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457200" y="1920875"/>
            <a:ext cx="4038599" cy="44338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9999" y="0"/>
                </a:moveTo>
                <a:close/>
                <a:lnTo>
                  <a:pt x="-9999" y="120000"/>
                </a:lnTo>
              </a:path>
              <a:path extrusionOk="0" fill="none" h="120000" w="120000">
                <a:moveTo>
                  <a:pt x="-9999" y="22500"/>
                </a:moveTo>
                <a:lnTo>
                  <a:pt x="-45999" y="135000"/>
                </a:lnTo>
              </a:path>
            </a:pathLst>
          </a:cu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Font typeface="Merriweather"/>
              <a:buChar char="•"/>
            </a:pPr>
            <a:r>
              <a:t/>
            </a:r>
            <a:endParaRPr b="1" i="0" sz="105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Egypt’s Social Classes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Pharaoh’s were considered to be a god.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They had supreme authority.</a:t>
            </a:r>
          </a:p>
        </p:txBody>
      </p:sp>
      <p:pic>
        <p:nvPicPr>
          <p:cNvPr id="150" name="Shape 150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2209800"/>
            <a:ext cx="2133599" cy="25566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Life in Egypt’s Social Class</a:t>
            </a:r>
          </a:p>
        </p:txBody>
      </p:sp>
      <p:pic>
        <p:nvPicPr>
          <p:cNvPr id="157" name="Shape 15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2286000"/>
            <a:ext cx="2209799" cy="2183991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Fairly rigid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Little chance to move to a higher class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Lives of Luxury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Nobles with great wealth, fine homes, and time to socialize.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Lavish banquets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Wore perfume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Banquets with servants who waited on them.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Musicians, dancers, and acrobats entertained the guests.</a:t>
            </a:r>
          </a:p>
        </p:txBody>
      </p:sp>
      <p:pic>
        <p:nvPicPr>
          <p:cNvPr id="166" name="Shape 16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2133600"/>
            <a:ext cx="2209799" cy="167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243254"/>
            <a:ext cx="8229600" cy="1603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Government Officials &amp; Priests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/>
              <a:t>also called Nobles</a:t>
            </a:r>
          </a:p>
        </p:txBody>
      </p:sp>
      <p:pic>
        <p:nvPicPr>
          <p:cNvPr id="173" name="Shape 17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2286000"/>
            <a:ext cx="2362200" cy="1878276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Carried out orders of the Pharaoh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Noble families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Powerful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Wealthy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Enjoyed a good life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Government Officials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Belonged to the highest class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Inherited their positions from their family</a:t>
            </a:r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 vizier served as a kind of chief judge</a:t>
            </a:r>
          </a:p>
          <a:p>
            <a:pPr indent="-274320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Imhotep was famous for his role in designing the great pyramid.</a:t>
            </a:r>
          </a:p>
        </p:txBody>
      </p:sp>
      <p:pic>
        <p:nvPicPr>
          <p:cNvPr id="182" name="Shape 18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1200" y="2362200"/>
            <a:ext cx="1524000" cy="22994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