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9144000"/>
  <p:notesSz cx="6858000" cy="9296400"/>
  <p:embeddedFontLst>
    <p:embeddedFont>
      <p:font typeface="Quattrocento"/>
      <p:regular r:id="rId27"/>
      <p:bold r:id="rId28"/>
    </p:embeddedFont>
    <p:embeddedFont>
      <p:font typeface="Allerta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Quattrocento-bold.fntdata"/><Relationship Id="rId27" Type="http://schemas.openxmlformats.org/officeDocument/2006/relationships/font" Target="fonts/Quattrocento-regular.fntdata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29" Type="http://schemas.openxmlformats.org/officeDocument/2006/relationships/font" Target="fonts/Allert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15789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415789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049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415789"/>
            <a:ext cx="5486399" cy="418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3884612" y="8829967"/>
            <a:ext cx="2971799" cy="464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1049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415789"/>
            <a:ext cx="5486399" cy="418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3884612" y="8829967"/>
            <a:ext cx="2971799" cy="464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049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415789"/>
            <a:ext cx="5486399" cy="418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3884612" y="8829967"/>
            <a:ext cx="2971799" cy="464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415789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415789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415789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415789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415789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415789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415789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415789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049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415789"/>
            <a:ext cx="5486399" cy="418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3884612" y="8829967"/>
            <a:ext cx="2971799" cy="464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415789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415789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 txBox="1"/>
          <p:nvPr>
            <p:ph idx="12" type="sldNum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1049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415789"/>
            <a:ext cx="5486399" cy="418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3884612" y="8829967"/>
            <a:ext cx="2971799" cy="464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415789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049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415789"/>
            <a:ext cx="5486399" cy="418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3884612" y="8829967"/>
            <a:ext cx="2971799" cy="464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415789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049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415789"/>
            <a:ext cx="5486399" cy="418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3884612" y="8829967"/>
            <a:ext cx="2971799" cy="464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415789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415789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422029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48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1371600" y="3331698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buClr>
                <a:srgbClr val="F9F9F9"/>
              </a:buClr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ctr">
              <a:spcBef>
                <a:spcPts val="480"/>
              </a:spcBef>
              <a:buClr>
                <a:schemeClr val="l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ctr">
              <a:spcBef>
                <a:spcPts val="440"/>
              </a:spcBef>
              <a:buClr>
                <a:schemeClr val="lt1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4325" lvl="0" marL="548640" marR="0" rtl="0" algn="l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Char char="⬜"/>
              <a:defRPr b="0" i="0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marR="0" rtl="0" algn="l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111505" lvl="2" marL="1133856" marR="0" rtl="0" algn="l">
              <a:spcBef>
                <a:spcPts val="40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70611" lvl="3" marL="135331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72136" lvl="4" marL="1545336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4325" lvl="0" marL="548640" marR="0" rtl="0" algn="l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Char char="⬜"/>
              <a:defRPr b="0" i="0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marR="0" rtl="0" algn="l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111505" lvl="2" marL="1133856" marR="0" rtl="0" algn="l">
              <a:spcBef>
                <a:spcPts val="40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70611" lvl="3" marL="135331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72136" lvl="4" marL="1545336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Char char="⬜"/>
              <a:defRPr b="0" i="0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marR="0" rtl="0" algn="l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lvl="2" marL="1133856" marR="0" rtl="0" algn="l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lvl="3" marL="1353312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lvl="4" marL="1545336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535112"/>
            <a:ext cx="4040187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rgbClr val="F9F9F9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284480" lvl="1" marL="86868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232155" lvl="2" marL="1133856" marR="0" rtl="0" algn="l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184911" lvl="3" marL="1353312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186436" lvl="4" marL="1545336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645025" y="1535112"/>
            <a:ext cx="4041774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rgbClr val="F9F9F9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284480" lvl="1" marL="86868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232155" lvl="2" marL="1133856" marR="0" rtl="0" algn="l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184911" lvl="3" marL="1353312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186436" lvl="4" marL="1545336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3" type="body"/>
          </p:nvPr>
        </p:nvSpPr>
        <p:spPr>
          <a:xfrm>
            <a:off x="457200" y="2362200"/>
            <a:ext cx="4040187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22580" lvl="0" marL="548640" marR="0" rtl="0" algn="l">
              <a:spcBef>
                <a:spcPts val="480"/>
              </a:spcBef>
              <a:buClr>
                <a:srgbClr val="F9F9F9"/>
              </a:buClr>
              <a:buSzPct val="65000"/>
              <a:buFont typeface="Noto Sans Symbols"/>
              <a:buChar char="⬜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82880" lvl="1" marL="868680" marR="0" rtl="0" algn="l">
              <a:spcBef>
                <a:spcPts val="40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123570" lvl="2" marL="1133856" marR="0" rtl="0" algn="l">
              <a:spcBef>
                <a:spcPts val="36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83311" lvl="3" marL="1353312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84836" lvl="4" marL="1545336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4" type="body"/>
          </p:nvPr>
        </p:nvSpPr>
        <p:spPr>
          <a:xfrm>
            <a:off x="4645025" y="2362200"/>
            <a:ext cx="4041774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22580" lvl="0" marL="548640" marR="0" rtl="0" algn="l">
              <a:spcBef>
                <a:spcPts val="480"/>
              </a:spcBef>
              <a:buClr>
                <a:srgbClr val="F9F9F9"/>
              </a:buClr>
              <a:buSzPct val="65000"/>
              <a:buFont typeface="Noto Sans Symbols"/>
              <a:buChar char="⬜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82880" lvl="1" marL="868680" marR="0" rtl="0" algn="l">
              <a:spcBef>
                <a:spcPts val="40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123570" lvl="2" marL="1133856" marR="0" rtl="0" algn="l">
              <a:spcBef>
                <a:spcPts val="36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83311" lvl="3" marL="1353312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84836" lvl="4" marL="1545336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Char char="⬜"/>
              <a:defRPr b="0" i="0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marR="0" rtl="0" algn="l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lvl="2" marL="1133856" marR="0" rtl="0" algn="l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lvl="3" marL="1353312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lvl="4" marL="1545336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DCC577"/>
              </a:buClr>
              <a:buFont typeface="Allerta"/>
              <a:buNone/>
              <a:defRPr b="1" i="0" sz="4800" u="none" cap="none" strike="noStrike">
                <a:solidFill>
                  <a:srgbClr val="DCC577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1600200" y="2507785"/>
            <a:ext cx="7086600" cy="1509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9652" lvl="0" marL="73152" marR="0" rtl="0" algn="l">
              <a:spcBef>
                <a:spcPts val="400"/>
              </a:spcBef>
              <a:buClr>
                <a:srgbClr val="F9F9F9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284480" lvl="1" marL="868680" marR="0" rtl="0" algn="l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232155" lvl="2" marL="1133856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184911" lvl="3" marL="1353312" marR="0" rtl="0" algn="l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186436" lvl="4" marL="1545336" marR="0" rtl="0" algn="l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4DB8A"/>
              </a:buClr>
              <a:buFont typeface="Allerta"/>
              <a:buNone/>
              <a:defRPr b="0" i="0" sz="2200" u="none" cap="none" strike="noStrike">
                <a:solidFill>
                  <a:srgbClr val="F4DB8A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524000"/>
            <a:ext cx="3008313" cy="46021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rgbClr val="F9F9F9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284480" lvl="1" marL="868680" marR="0" rtl="0" algn="l">
              <a:spcBef>
                <a:spcPts val="240"/>
              </a:spcBef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232155" lvl="2" marL="1133856" marR="0" rtl="0" algn="l">
              <a:spcBef>
                <a:spcPts val="200"/>
              </a:spcBef>
              <a:buClr>
                <a:schemeClr val="l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184911" lvl="3" marL="1353312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186436" lvl="4" marL="1545336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4325" lvl="0" marL="548640" marR="0" rtl="0" algn="l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Char char="⬜"/>
              <a:defRPr b="0" i="0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marR="0" rtl="0" algn="l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lvl="2" marL="1133856" marR="0" rtl="0" algn="l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lvl="3" marL="1353312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72136" lvl="4" marL="1545336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828800" y="609600"/>
            <a:ext cx="5486399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20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828800" y="1831975"/>
            <a:ext cx="5486399" cy="3962399"/>
          </a:xfrm>
          <a:prstGeom prst="rect">
            <a:avLst/>
          </a:prstGeom>
          <a:solidFill>
            <a:schemeClr val="dk2"/>
          </a:solidFill>
          <a:ln cap="sq" cmpd="sng" w="444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BABABA"/>
              </a:buClr>
              <a:buFont typeface="Quattrocento"/>
              <a:buNone/>
              <a:defRPr b="0" i="0" sz="3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828800" y="1166787"/>
            <a:ext cx="5486399" cy="5303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280"/>
              </a:spcBef>
              <a:buClr>
                <a:srgbClr val="F9F9F9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223520" lvl="1" marL="868680" marR="0" rtl="0" algn="l">
              <a:spcBef>
                <a:spcPts val="24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1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171830" lvl="2" marL="1133856" marR="0" rtl="0" algn="l">
              <a:spcBef>
                <a:spcPts val="20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1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127761" lvl="3" marL="1353312" marR="0" rtl="0" algn="l">
              <a:spcBef>
                <a:spcPts val="18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9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129286" lvl="4" marL="1545336" marR="0" rtl="0" algn="l">
              <a:spcBef>
                <a:spcPts val="18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9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217419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Char char="⬜"/>
              <a:defRPr b="0" i="0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marR="0" rtl="0" algn="l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lvl="2" marL="1133856" marR="0" rtl="0" algn="l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lvl="3" marL="1353312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lvl="4" marL="1545336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.xml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Char char="⬜"/>
              <a:defRPr b="0" i="0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marR="0" rtl="0" algn="l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lvl="2" marL="1133856" marR="0" rtl="0" algn="l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lvl="3" marL="1353312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lvl="4" marL="1545336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1.pn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jpg"/><Relationship Id="rId4" Type="http://schemas.openxmlformats.org/officeDocument/2006/relationships/image" Target="../media/image0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jpg"/><Relationship Id="rId4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Relationship Id="rId4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Relationship Id="rId4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mrdowling.com/604-pharaoh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tSKBOilYBiY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422029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8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THE ANCIENT EGYPTIAN PHARAOHS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371600" y="3331698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History Alive</a:t>
            </a:r>
          </a:p>
          <a:p>
            <a:pPr indent="0" lvl="0" marL="0" marR="0" rtl="0" algn="ctr">
              <a:spcBef>
                <a:spcPts val="560"/>
              </a:spcBef>
              <a:buClr>
                <a:srgbClr val="F9F9F9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Chapter 8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0200" y="4618037"/>
            <a:ext cx="1700212" cy="179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Warm Up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172200"/>
            <a:ext cx="8229600" cy="5576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9200"/>
            <a:ext cx="9144000" cy="549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00" y="227150"/>
            <a:ext cx="8279200" cy="545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917300" y="6028050"/>
            <a:ext cx="23763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From Discovery Education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00" y="274650"/>
            <a:ext cx="8814099" cy="641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Pharaoh Khufu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Ruled from 2551 – 2528 B.C.E.</a:t>
            </a:r>
          </a:p>
          <a:p>
            <a:pPr indent="-421640" lvl="0" marL="54864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Builder of the Great Pyramid at Giza.</a:t>
            </a:r>
          </a:p>
          <a:p>
            <a:pPr indent="-421640" lvl="0" marL="548640" marR="0" rtl="0" algn="l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Organized a central government.</a:t>
            </a:r>
          </a:p>
        </p:txBody>
      </p:sp>
      <p:pic>
        <p:nvPicPr>
          <p:cNvPr id="184" name="Shape 18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1981200"/>
            <a:ext cx="1524000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0" y="3886200"/>
            <a:ext cx="2209799" cy="167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369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Pharaoh Senusret I:  </a:t>
            </a:r>
            <a:br>
              <a:rPr b="1" i="0" lang="en-US" sz="369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</a:br>
            <a:r>
              <a:rPr b="1" i="0" lang="en-US" sz="369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Patron of the Arts</a:t>
            </a:r>
          </a:p>
        </p:txBody>
      </p:sp>
      <p:pic>
        <p:nvPicPr>
          <p:cNvPr id="192" name="Shape 1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752600"/>
            <a:ext cx="17526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Ruled from 1971 – 1926 B.C.E.</a:t>
            </a:r>
          </a:p>
          <a:p>
            <a:pPr indent="-421640" lvl="0" marL="54864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Ruled a stable and unified Egypt.</a:t>
            </a:r>
          </a:p>
          <a:p>
            <a:pPr indent="-421640" lvl="0" marL="54864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Religious architecture.</a:t>
            </a:r>
          </a:p>
          <a:p>
            <a:pPr indent="-421640" lvl="0" marL="548640" marR="0" rtl="0" algn="l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White Chapel.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4267200"/>
            <a:ext cx="2666999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369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Pharaoh Hatshepsut:</a:t>
            </a:r>
            <a:br>
              <a:rPr b="1" i="0" lang="en-US" sz="369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</a:br>
            <a:r>
              <a:rPr b="1" i="0" lang="en-US" sz="369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Promoter of Egyptian Trade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Ruled from 1473 – 1458 B.C.E.</a:t>
            </a:r>
          </a:p>
          <a:p>
            <a:pPr indent="-421640" lvl="0" marL="54864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First Female Ruler</a:t>
            </a:r>
          </a:p>
          <a:p>
            <a:pPr indent="-421640" lvl="0" marL="548640" marR="0" rtl="0" algn="l">
              <a:spcBef>
                <a:spcPts val="520"/>
              </a:spcBef>
              <a:buClr>
                <a:srgbClr val="F9F9F9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02" name="Shape 20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2057400"/>
            <a:ext cx="12191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0" y="3733800"/>
            <a:ext cx="2514599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Hatshepsut</a:t>
            </a:r>
          </a:p>
        </p:txBody>
      </p:sp>
      <p:pic>
        <p:nvPicPr>
          <p:cNvPr id="210" name="Shape 2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2133600"/>
            <a:ext cx="1676399" cy="233441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She had loyal advisors.</a:t>
            </a:r>
          </a:p>
          <a:p>
            <a:pPr indent="-421640" lvl="0" marL="54864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She demanded respect.</a:t>
            </a:r>
          </a:p>
          <a:p>
            <a:pPr indent="-421640" lvl="0" marL="54864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She wore men’s clothing and a fake beard.</a:t>
            </a:r>
          </a:p>
          <a:p>
            <a:pPr indent="-421640" lvl="0" marL="548640" marR="0" rtl="0" algn="l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Hatshepsut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Built a great temple at Dayr al-Bahri.</a:t>
            </a:r>
          </a:p>
        </p:txBody>
      </p:sp>
      <p:pic>
        <p:nvPicPr>
          <p:cNvPr id="219" name="Shape 21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1752600"/>
            <a:ext cx="1571624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3200400"/>
            <a:ext cx="1676399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Hatshepsut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Promoted Trade</a:t>
            </a:r>
          </a:p>
          <a:p>
            <a:pPr indent="-421640" lvl="0" marL="548640" marR="0" rtl="0" algn="l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Detailed carvings portrayed trade voyages to Punt.</a:t>
            </a:r>
          </a:p>
        </p:txBody>
      </p:sp>
      <p:pic>
        <p:nvPicPr>
          <p:cNvPr id="228" name="Shape 22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1828800"/>
            <a:ext cx="2819400" cy="254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4038600"/>
            <a:ext cx="1981199" cy="125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369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Pharaoh Ramses II:</a:t>
            </a:r>
            <a:br>
              <a:rPr b="1" i="0" lang="en-US" sz="369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</a:br>
            <a:r>
              <a:rPr b="1" i="0" lang="en-US" sz="369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Military Leader &amp; Master Builder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He ruled from 1290 to 1224 B.C.E.</a:t>
            </a:r>
          </a:p>
          <a:p>
            <a:pPr indent="-421640" lvl="0" marL="54864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Called Ramses the Great.</a:t>
            </a:r>
          </a:p>
          <a:p>
            <a:pPr indent="-421640" lvl="0" marL="54864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He reigned for more than 60 years.</a:t>
            </a:r>
          </a:p>
          <a:p>
            <a:pPr indent="-421640" lvl="0" marL="548640" marR="0" rtl="0" algn="l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Best known for military leadership and building monuments.</a:t>
            </a:r>
          </a:p>
        </p:txBody>
      </p:sp>
      <p:pic>
        <p:nvPicPr>
          <p:cNvPr id="237" name="Shape 23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5608" y="1905000"/>
            <a:ext cx="2450592" cy="3518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Abu Simbel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Temple complex at Abu Simbel.</a:t>
            </a:r>
          </a:p>
          <a:p>
            <a:pPr indent="-421640" lvl="0" marL="54864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 smaller temple honored his wife Nefertari.</a:t>
            </a:r>
          </a:p>
          <a:p>
            <a:pPr indent="-421640" lvl="0" marL="548640" marR="0" rtl="0" algn="l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45" name="Shape 24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1828800"/>
            <a:ext cx="2498363" cy="201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3962400"/>
            <a:ext cx="2209799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Objective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 can use multiple sources to learn about  the Pharoahs of Egypt and how they influenced Egyptian Culture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Ramses II</a:t>
            </a:r>
          </a:p>
        </p:txBody>
      </p:sp>
      <p:pic>
        <p:nvPicPr>
          <p:cNvPr id="253" name="Shape 2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2667000"/>
            <a:ext cx="2666999" cy="163909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>
            <p:ph idx="2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One of the best preserved mummies.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ctrTitle"/>
          </p:nvPr>
        </p:nvSpPr>
        <p:spPr>
          <a:xfrm>
            <a:off x="422029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8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THE END</a:t>
            </a:r>
          </a:p>
        </p:txBody>
      </p:sp>
      <p:sp>
        <p:nvSpPr>
          <p:cNvPr id="261" name="Shape 261"/>
          <p:cNvSpPr txBox="1"/>
          <p:nvPr>
            <p:ph idx="1" type="subTitle"/>
          </p:nvPr>
        </p:nvSpPr>
        <p:spPr>
          <a:xfrm>
            <a:off x="1371600" y="3331698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9F9F9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Review Homework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Questions 1 - 8 and 4 vocabulary words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Ancient Egypt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Old Kingdom</a:t>
            </a:r>
          </a:p>
          <a:p>
            <a:pPr indent="-421640" lvl="0" marL="54864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Middle Kingdom</a:t>
            </a:r>
          </a:p>
          <a:p>
            <a:pPr indent="-421640" lvl="0" marL="548640" marR="0" rtl="0" algn="l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New Kingdom</a:t>
            </a:r>
          </a:p>
        </p:txBody>
      </p:sp>
      <p:pic>
        <p:nvPicPr>
          <p:cNvPr id="121" name="Shape 12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1828800"/>
            <a:ext cx="1730958" cy="177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Overview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5 minutes overview of the kingdoms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Old Kingdom</a:t>
            </a:r>
          </a:p>
        </p:txBody>
      </p:sp>
      <p:pic>
        <p:nvPicPr>
          <p:cNvPr id="135" name="Shape 1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600200"/>
            <a:ext cx="3324131" cy="241538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2700 – 2200 B.C.E.</a:t>
            </a:r>
          </a:p>
          <a:p>
            <a:pPr indent="-421640" lvl="0" marL="54864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Early pharaohs set up a strong central government.</a:t>
            </a:r>
          </a:p>
          <a:p>
            <a:pPr indent="-421640" lvl="0" marL="548640" marR="0" rtl="0" algn="l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Built great pyramids.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The Old Kingdom - 4minutes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Middle Kingdom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2000 – 1800 B.C.E.</a:t>
            </a:r>
          </a:p>
          <a:p>
            <a:pPr indent="-421640" lvl="0" marL="54864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Period of Reunification because it followed chaos and disunity.</a:t>
            </a:r>
          </a:p>
          <a:p>
            <a:pPr indent="-421640" lvl="0" marL="548640" marR="0" rtl="0" algn="l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Many great achievements in literature, art, and architecture.</a:t>
            </a:r>
          </a:p>
        </p:txBody>
      </p:sp>
      <p:pic>
        <p:nvPicPr>
          <p:cNvPr id="151" name="Shape 15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2514600"/>
            <a:ext cx="2666998" cy="1872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New Kingdom</a:t>
            </a:r>
          </a:p>
        </p:txBody>
      </p:sp>
      <p:pic>
        <p:nvPicPr>
          <p:cNvPr id="158" name="Shape 1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981200"/>
            <a:ext cx="1904999" cy="254396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1600 – 1100 B.C.E.</a:t>
            </a:r>
          </a:p>
          <a:p>
            <a:pPr indent="-421640" lvl="0" marL="54864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Egypt’s Golden Age.</a:t>
            </a:r>
          </a:p>
          <a:p>
            <a:pPr indent="-421640" lvl="0" marL="54864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Peace and Stability</a:t>
            </a:r>
          </a:p>
          <a:p>
            <a:pPr indent="-421640" lvl="0" marL="54864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Egypt was very powerful.</a:t>
            </a:r>
          </a:p>
          <a:p>
            <a:pPr indent="-421640" lvl="0" marL="54864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Trade</a:t>
            </a:r>
          </a:p>
          <a:p>
            <a:pPr indent="-421640" lvl="0" marL="54864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Building Monuments.</a:t>
            </a:r>
          </a:p>
          <a:p>
            <a:pPr indent="-421640" lvl="0" marL="548640" marR="0" rtl="0" algn="l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>
    <p:fade/>
  </p:transition>
</p:sld>
</file>

<file path=ppt/theme/theme.xml><?xml version="1.0" encoding="utf-8"?>
<a:theme xmlns:a="http://schemas.openxmlformats.org/drawingml/2006/main" xmlns:r="http://schemas.openxmlformats.org/officeDocument/2006/relationships" name="Apex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