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embeddedFontLst>
    <p:embeddedFont>
      <p:font typeface="Libre Baskerville"/>
      <p:regular r:id="rId30"/>
      <p:bold r:id="rId31"/>
      <p:italic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Baskerville-bold.fntdata"/><Relationship Id="rId30" Type="http://schemas.openxmlformats.org/officeDocument/2006/relationships/font" Target="fonts/LibreBaskerville-regular.fntdata"/><Relationship Id="rId11" Type="http://schemas.openxmlformats.org/officeDocument/2006/relationships/slide" Target="slides/slide7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6.xml"/><Relationship Id="rId32" Type="http://schemas.openxmlformats.org/officeDocument/2006/relationships/font" Target="fonts/LibreBaskerville-italic.fntdata"/><Relationship Id="rId13" Type="http://schemas.openxmlformats.org/officeDocument/2006/relationships/slide" Target="slides/slide9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8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65313" y="69754"/>
            <a:ext cx="9013371" cy="6692200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B2AD78"/>
              </a:gs>
              <a:gs pos="50000">
                <a:srgbClr val="F2EBA7"/>
              </a:gs>
              <a:gs pos="100000">
                <a:srgbClr val="FFFFB3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70"/>
              </a:spcBef>
              <a:buClr>
                <a:srgbClr val="CFD6C6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370"/>
              </a:spcBef>
              <a:buClr>
                <a:srgbClr val="CFD6C6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370"/>
              </a:spcBef>
              <a:buClr>
                <a:srgbClr val="F8CEAF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" name="Shape 2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24" name="Shape 24"/>
          <p:cNvSpPr/>
          <p:nvPr/>
        </p:nvSpPr>
        <p:spPr>
          <a:xfrm>
            <a:off x="62930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62930" y="1396720"/>
            <a:ext cx="9021537" cy="120580"/>
          </a:xfrm>
          <a:prstGeom prst="rect">
            <a:avLst/>
          </a:prstGeom>
          <a:solidFill>
            <a:srgbClr val="CFD6C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62930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b="0" i="0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4" name="Shape 9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0" name="Shape 100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2" name="Shape 3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8" name="Shape 3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" name="Shape 4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CFD6C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CFD6C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637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84785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7960" lvl="3" marL="1097280" marR="0" rtl="0" algn="l">
              <a:spcBef>
                <a:spcPts val="370"/>
              </a:spcBef>
              <a:buClr>
                <a:schemeClr val="accent3"/>
              </a:buClr>
              <a:buSzPct val="79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7145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9" name="Shape 59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60" name="Shape 60"/>
          <p:cNvSpPr/>
          <p:nvPr/>
        </p:nvSpPr>
        <p:spPr>
          <a:xfrm flipH="1" rot="10800000">
            <a:off x="68307" y="4683554"/>
            <a:ext cx="9006839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68508" y="4650473"/>
            <a:ext cx="9006639" cy="45718"/>
          </a:xfrm>
          <a:prstGeom prst="rect">
            <a:avLst/>
          </a:prstGeom>
          <a:solidFill>
            <a:srgbClr val="CFD6C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68509" y="4773223"/>
            <a:ext cx="9006636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68308" y="66675"/>
            <a:ext cx="9001873" cy="4581524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8" name="Shape 6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5313" y="69754"/>
            <a:ext cx="9013371" cy="6692200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B2AD78"/>
              </a:gs>
              <a:gs pos="50000">
                <a:srgbClr val="F2EBA7"/>
              </a:gs>
              <a:gs pos="100000">
                <a:srgbClr val="FFFFB3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722312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722312" y="2547938"/>
            <a:ext cx="7772400" cy="13382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CFD6C6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14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6" name="Shape 76"/>
          <p:cNvSpPr/>
          <p:nvPr/>
        </p:nvSpPr>
        <p:spPr>
          <a:xfrm flipH="1" rot="10800000">
            <a:off x="69411" y="2376829"/>
            <a:ext cx="9013514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69146" y="2341475"/>
            <a:ext cx="9013780" cy="45718"/>
          </a:xfrm>
          <a:prstGeom prst="rect">
            <a:avLst/>
          </a:prstGeom>
          <a:solidFill>
            <a:srgbClr val="CFD6C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68305" y="2468880"/>
            <a:ext cx="9014621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9" name="Shape 79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64008" y="69754"/>
            <a:ext cx="9013371" cy="6693408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B2AD78"/>
              </a:gs>
              <a:gs pos="50000">
                <a:srgbClr val="F2EBA7"/>
              </a:gs>
              <a:gs pos="100000">
                <a:srgbClr val="FFFFB3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1600200"/>
            <a:ext cx="1904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CFD6C6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7" name="Shape 87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2971800" y="1600200"/>
            <a:ext cx="5714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B2AD78"/>
            </a:gs>
            <a:gs pos="50000">
              <a:srgbClr val="F2EBA7"/>
            </a:gs>
            <a:gs pos="100000">
              <a:srgbClr val="FFFFB3"/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4008" y="69754"/>
            <a:ext cx="9013371" cy="6693408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B2AD78"/>
              </a:gs>
              <a:gs pos="50000">
                <a:srgbClr val="F2EBA7"/>
              </a:gs>
              <a:gs pos="100000">
                <a:srgbClr val="FFFFB3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CFD6C6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CFD6C6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F8CEAF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Shape 16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egyptartsite.com/wash1.html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6juyIxRvGcA" TargetMode="External"/><Relationship Id="rId4" Type="http://schemas.openxmlformats.org/officeDocument/2006/relationships/hyperlink" Target="https://www.youtube.com/watch?v=ZNiNByxFAX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subTitle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 Alive </a:t>
            </a:r>
          </a:p>
          <a:p>
            <a:pPr indent="0" lvl="0" marL="0" marR="0" rtl="0" algn="ctr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Chapter 7</a:t>
            </a:r>
          </a:p>
          <a:p>
            <a:pPr indent="0" lvl="0" marL="0" marR="0" rtl="0" algn="ctr"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7" name="Shape 107"/>
          <p:cNvSpPr txBox="1"/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Geography and the Early Settlement</a:t>
            </a:r>
            <a:br>
              <a:rPr b="0" i="0" lang="en-US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Egypt, Kush, and Canaan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Vegetation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Plant life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Trees, bushes, flowers, grass, and reeds.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Crops people grow are types of vegetation.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3" name="Shape 17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24000"/>
            <a:ext cx="3749674" cy="233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Vegetation </a:t>
            </a:r>
            <a:b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influenced human settlement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177"/>
              <a:buFont typeface="Noto Sans Symbols"/>
              <a:buChar char="●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Plants were a source of food.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177"/>
              <a:buFont typeface="Noto Sans Symbols"/>
              <a:buChar char="●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People ate both wild and domesticated crops.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177"/>
              <a:buFont typeface="Noto Sans Symbols"/>
              <a:buChar char="●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People learned to make products out of plants like baskets, ropes, tools, and paper.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177"/>
              <a:buFont typeface="Noto Sans Symbols"/>
              <a:buChar char="●"/>
            </a:pPr>
            <a:r>
              <a:rPr b="1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Papyrus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– a tough reed like water plant used to make many of the things listed above</a:t>
            </a:r>
          </a:p>
        </p:txBody>
      </p:sp>
      <p:pic>
        <p:nvPicPr>
          <p:cNvPr id="181" name="Shape 18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209800"/>
            <a:ext cx="2112263" cy="211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Review?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Three environmental factors that shaped human settlements in the ancient world?</a:t>
            </a:r>
          </a:p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Water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Topography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Vegetation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3657600"/>
            <a:ext cx="173672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Physical Features of Egypt and Kush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aspect of the land, such as mountains, plateaus, and rivers.</a:t>
            </a:r>
          </a:p>
        </p:txBody>
      </p:sp>
      <p:pic>
        <p:nvPicPr>
          <p:cNvPr id="198" name="Shape 19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286000"/>
            <a:ext cx="2895600" cy="181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Important Features </a:t>
            </a:r>
            <a:b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Egypt and Kush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Deserts</a:t>
            </a: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Formed a natural boundary.</a:t>
            </a:r>
          </a:p>
        </p:txBody>
      </p:sp>
      <p:sp>
        <p:nvSpPr>
          <p:cNvPr id="207" name="Shape 207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Libyan Desert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Arabian Desert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Nubian Desert</a:t>
            </a:r>
          </a:p>
        </p:txBody>
      </p:sp>
      <p:pic>
        <p:nvPicPr>
          <p:cNvPr id="208" name="Shape 20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438400"/>
            <a:ext cx="3733800" cy="280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Delta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long fertile valley that ended in a marshy delta.</a:t>
            </a:r>
          </a:p>
        </p:txBody>
      </p:sp>
      <p:pic>
        <p:nvPicPr>
          <p:cNvPr id="216" name="Shape 216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21425" l="0" r="0" t="21425"/>
          <a:stretch/>
        </p:blipFill>
        <p:spPr>
          <a:xfrm>
            <a:off x="3429000" y="1295400"/>
            <a:ext cx="2590800" cy="2171801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Bodies of water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Mediterranean Sea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Sea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Nile River</a:t>
            </a:r>
          </a:p>
        </p:txBody>
      </p:sp>
      <p:pic>
        <p:nvPicPr>
          <p:cNvPr id="224" name="Shape 22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209800"/>
            <a:ext cx="2743199" cy="20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Nile River</a:t>
            </a:r>
          </a:p>
        </p:txBody>
      </p:sp>
      <p:pic>
        <p:nvPicPr>
          <p:cNvPr id="231" name="Shape 2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057400"/>
            <a:ext cx="2362200" cy="231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Source of fresh water.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Nile river provided natural irrigation and fertilization.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Fresh water provided fish to catch and animals to hunt.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Vegetation near the Nile river included papyrus.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/>
              <a:t>Daily Life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The Nile Today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400" y="2441925"/>
            <a:ext cx="5276823" cy="39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video Map Tour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4.28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a video tour (like Soarin but not as good)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7.28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3" name="Shape 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540" y="0"/>
            <a:ext cx="9201488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Physical features of Canaan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Plains and valleys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Hills and mountains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Deserts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Bodies of water</a:t>
            </a:r>
          </a:p>
        </p:txBody>
      </p:sp>
      <p:pic>
        <p:nvPicPr>
          <p:cNvPr id="254" name="Shape 25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676400"/>
            <a:ext cx="1566226" cy="264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Canaan’s Bodies of Water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Sea of Galilee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Dead Sea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Jordan River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Mediterranean Sea</a:t>
            </a:r>
          </a:p>
        </p:txBody>
      </p:sp>
      <p:pic>
        <p:nvPicPr>
          <p:cNvPr id="262" name="Shape 26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752600"/>
            <a:ext cx="3749674" cy="248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Dead Sea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Where everybody floats.  Why?</a:t>
            </a:r>
          </a:p>
        </p:txBody>
      </p:sp>
      <p:pic>
        <p:nvPicPr>
          <p:cNvPr id="270" name="Shape 270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17424" l="0" r="0" t="17424"/>
          <a:stretch/>
        </p:blipFill>
        <p:spPr>
          <a:xfrm>
            <a:off x="1371600" y="609600"/>
            <a:ext cx="6437930" cy="3276600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Jordan River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 important source of fresh water.</a:t>
            </a:r>
          </a:p>
        </p:txBody>
      </p:sp>
      <p:sp>
        <p:nvSpPr>
          <p:cNvPr id="278" name="Shape 278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Dead Sea  was so salty that nothing grew in it.</a:t>
            </a:r>
          </a:p>
        </p:txBody>
      </p:sp>
      <p:pic>
        <p:nvPicPr>
          <p:cNvPr id="279" name="Shape 279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971800"/>
            <a:ext cx="32003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3074772"/>
            <a:ext cx="2666999" cy="180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Canaan’s topography influenced settlements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became herders rather than farmers.</a:t>
            </a:r>
          </a:p>
        </p:txBody>
      </p:sp>
      <p:sp>
        <p:nvSpPr>
          <p:cNvPr id="288" name="Shape 288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Herders were nomads they lived in different places.</a:t>
            </a:r>
          </a:p>
        </p:txBody>
      </p:sp>
      <p:pic>
        <p:nvPicPr>
          <p:cNvPr id="289" name="Shape 289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819400"/>
            <a:ext cx="2743199" cy="18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819400"/>
            <a:ext cx="2590800" cy="1795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End</a:t>
            </a:r>
          </a:p>
        </p:txBody>
      </p:sp>
      <p:pic>
        <p:nvPicPr>
          <p:cNvPr id="297" name="Shape 2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905000"/>
            <a:ext cx="23622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Objective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 can evaluate the impact the geography had on the development of settlements by examining media and reading maps to draw conclusions and make comparisons.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 Civilizations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Egyptian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Kush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Hebrew Civilizations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05000"/>
            <a:ext cx="1524000" cy="19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Environmental Factors and </a:t>
            </a:r>
            <a:b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 Settlement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Water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Topography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Vegetation</a:t>
            </a:r>
          </a:p>
        </p:txBody>
      </p:sp>
      <p:pic>
        <p:nvPicPr>
          <p:cNvPr id="135" name="Shape 1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209800"/>
            <a:ext cx="2674937" cy="191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Water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Most important  environmental factor.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People need water to live.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Water is also a source of food, because people catch fish and hunt birds near water.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Farmers use water.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3" name="Shape 14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286000"/>
            <a:ext cx="2666999" cy="198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Topography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Refers to the shape of the land or surface features.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Includes features like mountains, hills, plains, and deserts. These impact how people live.</a:t>
            </a:r>
          </a:p>
          <a:p>
            <a:pPr indent="-274320" lvl="0" marL="27432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1" name="Shape 1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200"/>
            <a:ext cx="3276600" cy="218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4191000"/>
            <a:ext cx="4970779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Topography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Farmers settled in flat, open areas such as plains and valleys.</a:t>
            </a:r>
          </a:p>
          <a:p>
            <a:pPr indent="-274320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Large spaces gave room to grow crops.</a:t>
            </a:r>
          </a:p>
        </p:txBody>
      </p:sp>
      <p:pic>
        <p:nvPicPr>
          <p:cNvPr id="160" name="Shape 16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600200"/>
            <a:ext cx="2820987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1" y="304800"/>
            <a:ext cx="8686800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quity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