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7" name="Shape 157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5" name="Shape 165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Shape 172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Shape 180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8" name="Shape 188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6" name="Shape 196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Shape 204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Shape 212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0" name="Shape 220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8" name="Shape 228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Shape 235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Shape 244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Shape 252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Shape 260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Shape 2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8" name="Shape 268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6" name="Shape 276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3" name="Shape 2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Shape 284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91" name="Shape 2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Shape 292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99" name="Shape 2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Shape 300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07" name="Shape 3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Shape 30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5" name="Shape 3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Shape 316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23" name="Shape 3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Shape 324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32" name="Shape 3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Shape 333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40" name="Shape 3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Shape 341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Shape 117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Shape 125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Shape 133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0" name="Shape 150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buClr>
                <a:srgbClr val="FF8888"/>
              </a:buClr>
              <a:buFont typeface="Arial"/>
              <a:buNone/>
              <a:defRPr b="0" i="0" sz="3200" u="none" cap="none" strike="noStrike">
                <a:solidFill>
                  <a:srgbClr val="FF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buClr>
                <a:srgbClr val="FF8888"/>
              </a:buClr>
              <a:buFont typeface="Arial"/>
              <a:buNone/>
              <a:defRPr b="0" i="0" sz="2800" u="none" cap="none" strike="noStrike">
                <a:solidFill>
                  <a:srgbClr val="FF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buClr>
                <a:srgbClr val="FF8888"/>
              </a:buClr>
              <a:buFont typeface="Arial"/>
              <a:buNone/>
              <a:defRPr b="0" i="0" sz="2400" u="none" cap="none" strike="noStrike">
                <a:solidFill>
                  <a:srgbClr val="FF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buClr>
                <a:srgbClr val="FF8888"/>
              </a:buClr>
              <a:buFont typeface="Arial"/>
              <a:buNone/>
              <a:defRPr b="0" i="0" sz="2000" u="none" cap="none" strike="noStrike">
                <a:solidFill>
                  <a:srgbClr val="FF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buClr>
                <a:srgbClr val="FF8888"/>
              </a:buClr>
              <a:buFont typeface="Arial"/>
              <a:buNone/>
              <a:defRPr b="0" i="0" sz="2000" u="none" cap="none" strike="noStrike">
                <a:solidFill>
                  <a:srgbClr val="FF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buClr>
                <a:srgbClr val="FF8888"/>
              </a:buClr>
              <a:buFont typeface="Arial"/>
              <a:buNone/>
              <a:defRPr b="0" i="0" sz="2000" u="none" cap="none" strike="noStrike">
                <a:solidFill>
                  <a:srgbClr val="FF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buClr>
                <a:srgbClr val="FF8888"/>
              </a:buClr>
              <a:buFont typeface="Arial"/>
              <a:buNone/>
              <a:defRPr b="0" i="0" sz="2000" u="none" cap="none" strike="noStrike">
                <a:solidFill>
                  <a:srgbClr val="FF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buClr>
                <a:srgbClr val="FF8888"/>
              </a:buClr>
              <a:buFont typeface="Arial"/>
              <a:buNone/>
              <a:defRPr b="0" i="0" sz="2000" u="none" cap="none" strike="noStrike">
                <a:solidFill>
                  <a:srgbClr val="FF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buClr>
                <a:srgbClr val="FF8888"/>
              </a:buClr>
              <a:buFont typeface="Arial"/>
              <a:buNone/>
              <a:defRPr b="0" i="0" sz="2000" u="none" cap="none" strike="noStrike">
                <a:solidFill>
                  <a:srgbClr val="FF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F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FF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FF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F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FF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FF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F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FF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FF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F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FF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FF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F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FF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FF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buClr>
                <a:srgbClr val="FF8888"/>
              </a:buClr>
              <a:buFont typeface="Arial"/>
              <a:buNone/>
              <a:defRPr b="0" i="0" sz="2000" u="none" cap="none" strike="noStrike">
                <a:solidFill>
                  <a:srgbClr val="FF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360"/>
              </a:spcBef>
              <a:buClr>
                <a:srgbClr val="FF8888"/>
              </a:buClr>
              <a:buFont typeface="Arial"/>
              <a:buNone/>
              <a:defRPr b="0" i="0" sz="1800" u="none" cap="none" strike="noStrike">
                <a:solidFill>
                  <a:srgbClr val="FF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20"/>
              </a:spcBef>
              <a:buClr>
                <a:srgbClr val="FF8888"/>
              </a:buClr>
              <a:buFont typeface="Arial"/>
              <a:buNone/>
              <a:defRPr b="0" i="0" sz="1600" u="none" cap="none" strike="noStrike">
                <a:solidFill>
                  <a:srgbClr val="FF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280"/>
              </a:spcBef>
              <a:buClr>
                <a:srgbClr val="FF8888"/>
              </a:buClr>
              <a:buFont typeface="Arial"/>
              <a:buNone/>
              <a:defRPr b="0" i="0" sz="1400" u="none" cap="none" strike="noStrike">
                <a:solidFill>
                  <a:srgbClr val="FF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280"/>
              </a:spcBef>
              <a:buClr>
                <a:srgbClr val="FF8888"/>
              </a:buClr>
              <a:buFont typeface="Arial"/>
              <a:buNone/>
              <a:defRPr b="0" i="0" sz="1400" u="none" cap="none" strike="noStrike">
                <a:solidFill>
                  <a:srgbClr val="FF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FF8888"/>
              </a:buClr>
              <a:buFont typeface="Arial"/>
              <a:buNone/>
              <a:defRPr b="0" i="0" sz="1400" u="none" cap="none" strike="noStrike">
                <a:solidFill>
                  <a:srgbClr val="FF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FF8888"/>
              </a:buClr>
              <a:buFont typeface="Arial"/>
              <a:buNone/>
              <a:defRPr b="0" i="0" sz="1400" u="none" cap="none" strike="noStrike">
                <a:solidFill>
                  <a:srgbClr val="FF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FF8888"/>
              </a:buClr>
              <a:buFont typeface="Arial"/>
              <a:buNone/>
              <a:defRPr b="0" i="0" sz="1400" u="none" cap="none" strike="noStrike">
                <a:solidFill>
                  <a:srgbClr val="FF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FF8888"/>
              </a:buClr>
              <a:buFont typeface="Arial"/>
              <a:buNone/>
              <a:defRPr b="0" i="0" sz="1400" u="none" cap="none" strike="noStrike">
                <a:solidFill>
                  <a:srgbClr val="FF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F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FF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FF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F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FF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FF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F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FF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FF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F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FF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FF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F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FF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FF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7" name="Shape 67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F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FF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FF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F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FF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FF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07.jpg"/><Relationship Id="rId4" Type="http://schemas.openxmlformats.org/officeDocument/2006/relationships/image" Target="../media/image08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9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1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04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7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0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Geography and the Early Settlement of China</a:t>
            </a:r>
          </a:p>
        </p:txBody>
      </p:sp>
      <p:sp>
        <p:nvSpPr>
          <p:cNvPr id="90" name="Shape 90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8888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rgbClr val="FF8888"/>
                </a:solidFill>
                <a:latin typeface="Calibri"/>
                <a:ea typeface="Calibri"/>
                <a:cs typeface="Calibri"/>
                <a:sym typeface="Calibri"/>
              </a:rPr>
              <a:t>History Alive </a:t>
            </a:r>
          </a:p>
          <a:p>
            <a:pPr indent="0" lvl="0" marL="0" marR="0" rtl="0" algn="ctr">
              <a:spcBef>
                <a:spcPts val="640"/>
              </a:spcBef>
              <a:buClr>
                <a:srgbClr val="FF8888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rgbClr val="FF8888"/>
                </a:solidFill>
                <a:latin typeface="Calibri"/>
                <a:ea typeface="Calibri"/>
                <a:cs typeface="Calibri"/>
                <a:sym typeface="Calibri"/>
              </a:rPr>
              <a:t>Chapter 19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625" y="274650"/>
            <a:ext cx="8835374" cy="647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Label these Plateaus in China</a:t>
            </a:r>
          </a:p>
        </p:txBody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457200" y="1600200"/>
            <a:ext cx="8229600" cy="4959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Color these light green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Loess Plateau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Tibetan Plateau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-US"/>
              <a:t>(Make sure you have a definition from the video!)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-US"/>
              <a:t>*****also label the Himalaya Mountains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Tibet-Qinghai Plateau</a:t>
            </a:r>
          </a:p>
        </p:txBody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Climate is very cold</a:t>
            </a: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Air is thin and dry</a:t>
            </a:r>
          </a:p>
          <a:p>
            <a:pPr indent="-3429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Snow falls year long</a:t>
            </a:r>
          </a:p>
        </p:txBody>
      </p:sp>
      <p:pic>
        <p:nvPicPr>
          <p:cNvPr id="176" name="Shape 176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53000" y="2286000"/>
            <a:ext cx="2357436" cy="2029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Tibet-Qinghai Plateau</a:t>
            </a:r>
          </a:p>
        </p:txBody>
      </p:sp>
      <p:pic>
        <p:nvPicPr>
          <p:cNvPr id="183" name="Shape 18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7800" y="2133600"/>
            <a:ext cx="2700336" cy="1877219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Southwestern part of China</a:t>
            </a: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Roof of the World</a:t>
            </a: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Covers 25% of China</a:t>
            </a:r>
          </a:p>
          <a:p>
            <a:pPr indent="-3429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Elevation is 2 miles above sea level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92" name="Shape 1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0583"/>
            <a:ext cx="9144000" cy="6656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Deserts in China</a:t>
            </a:r>
          </a:p>
        </p:txBody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Taklimakan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Gobi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color these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brown</a:t>
            </a:r>
          </a:p>
        </p:txBody>
      </p:sp>
      <p:pic>
        <p:nvPicPr>
          <p:cNvPr id="200" name="Shape 200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36850" y="1347600"/>
            <a:ext cx="4713599" cy="358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China’s Northwest</a:t>
            </a:r>
          </a:p>
        </p:txBody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Northwestern Deserts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Area includes the second lowest place in China called the Turfan Depression. (550 feet below sea level)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It’s so hot that raindrops evaporate before reaching the ground.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Shape 208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7800" y="1905000"/>
            <a:ext cx="2819400" cy="2139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Gobi Desert</a:t>
            </a:r>
          </a:p>
        </p:txBody>
      </p:sp>
      <p:pic>
        <p:nvPicPr>
          <p:cNvPr id="215" name="Shape 2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2209800"/>
            <a:ext cx="2590800" cy="2039144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Shape 216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Stretching 500,000 square miles.</a:t>
            </a: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of the world’s largest deserts.</a:t>
            </a:r>
          </a:p>
          <a:p>
            <a:pPr indent="-3429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of the desert is made up of small pebbles.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24" name="Shape 2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100" y="286800"/>
            <a:ext cx="8662725" cy="644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Plains in China</a:t>
            </a:r>
          </a:p>
        </p:txBody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Color these dark green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North China Plain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Northeastern Plain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Chang Jiang Plain (Basin)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-US"/>
              <a:t>Plain - a large flat area with few trees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Basin - an area of land drained by a river and its branches and tributaries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Warm UP</a:t>
            </a:r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Copy your  homework</a:t>
            </a:r>
          </a:p>
          <a:p>
            <a:pPr indent="-228600" lvl="0" marL="457200">
              <a:spcBef>
                <a:spcPts val="0"/>
              </a:spcBef>
            </a:pPr>
            <a:r>
              <a:rPr lang="en-US"/>
              <a:t>Read the passage of the Terra Cotta Warriors and answer the questions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Tibet-Qinghai Plain</a:t>
            </a:r>
          </a:p>
        </p:txBody>
      </p:sp>
      <p:pic>
        <p:nvPicPr>
          <p:cNvPr id="238" name="Shape 23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0200" y="1676400"/>
            <a:ext cx="2590800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Shape 239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Major geographical area and the world’s largest plateau.</a:t>
            </a: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Bitterly cold.</a:t>
            </a: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 days a year without frost or snow.</a:t>
            </a:r>
          </a:p>
          <a:p>
            <a:pPr indent="-3429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Snowstorms common even in July.</a:t>
            </a:r>
          </a:p>
        </p:txBody>
      </p:sp>
      <p:pic>
        <p:nvPicPr>
          <p:cNvPr id="240" name="Shape 2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6400" y="3581400"/>
            <a:ext cx="2505075" cy="166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Tibet-Qinghai Plateau</a:t>
            </a:r>
          </a:p>
        </p:txBody>
      </p:sp>
      <p:sp>
        <p:nvSpPr>
          <p:cNvPr id="247" name="Shape 247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Natural Vegetation is sparse scrubs and grasses.</a:t>
            </a: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Antelopes and Yaks (a type of ox) roam the area.</a:t>
            </a:r>
          </a:p>
          <a:p>
            <a:pPr indent="-3429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Wolves and Wildcats hunt the animals in the area.</a:t>
            </a:r>
          </a:p>
        </p:txBody>
      </p:sp>
      <p:pic>
        <p:nvPicPr>
          <p:cNvPr id="248" name="Shape 24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5400" y="1981200"/>
            <a:ext cx="2133598" cy="2410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Tibet-Qinghai Plateau</a:t>
            </a:r>
          </a:p>
        </p:txBody>
      </p:sp>
      <p:sp>
        <p:nvSpPr>
          <p:cNvPr id="255" name="Shape 255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Legend says 300 cities are buried 600 feet beneath the sand dunes.</a:t>
            </a:r>
          </a:p>
        </p:txBody>
      </p:sp>
      <p:pic>
        <p:nvPicPr>
          <p:cNvPr id="256" name="Shape 256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81600" y="1905000"/>
            <a:ext cx="2471736" cy="1462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Northeast Plain</a:t>
            </a:r>
          </a:p>
        </p:txBody>
      </p:sp>
      <p:pic>
        <p:nvPicPr>
          <p:cNvPr id="263" name="Shape 26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2133600"/>
            <a:ext cx="2209799" cy="2209799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Shape 264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Northeastern Plain</a:t>
            </a: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 Hills and plains.</a:t>
            </a: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Short, hot summers.</a:t>
            </a: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Winters are long and dry.</a:t>
            </a:r>
          </a:p>
          <a:p>
            <a:pPr indent="-3429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Five months of freezing temperature.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1" name="Shape 271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72" name="Shape 2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250" y="161400"/>
            <a:ext cx="9002749" cy="653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Climate of China</a:t>
            </a:r>
          </a:p>
        </p:txBody>
      </p:sp>
      <p:sp>
        <p:nvSpPr>
          <p:cNvPr id="279" name="Shape 279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80" name="Shape 2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571625"/>
            <a:ext cx="8111375" cy="508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Tibet-Qinghai Plateau</a:t>
            </a:r>
          </a:p>
        </p:txBody>
      </p:sp>
      <p:sp>
        <p:nvSpPr>
          <p:cNvPr id="287" name="Shape 287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of China’s major rivers begin in this area the Huang He (Yellow River) and the Chang Jiang (Yangtze River)</a:t>
            </a: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plateau is rather dry</a:t>
            </a:r>
          </a:p>
          <a:p>
            <a:pPr indent="-342900" lvl="0" marL="342900" marR="0" rtl="0" algn="l">
              <a:spcBef>
                <a:spcPts val="5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8" name="Shape 288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9200" y="2438400"/>
            <a:ext cx="2209799" cy="1805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Taklimakan Desert</a:t>
            </a:r>
          </a:p>
        </p:txBody>
      </p:sp>
      <p:pic>
        <p:nvPicPr>
          <p:cNvPr id="295" name="Shape 29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7800" y="2209800"/>
            <a:ext cx="2362200" cy="2191543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Shape 296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105,000 square miles</a:t>
            </a: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dangerous desert</a:t>
            </a: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“Once you go in, you will not come out”</a:t>
            </a: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Sand dunes and sandstorms</a:t>
            </a: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Northeastern Plain</a:t>
            </a:r>
          </a:p>
        </p:txBody>
      </p:sp>
      <p:sp>
        <p:nvSpPr>
          <p:cNvPr id="303" name="Shape 303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Located in present-day Mongolia.</a:t>
            </a: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Land of low hills and plains.</a:t>
            </a:r>
          </a:p>
          <a:p>
            <a:pPr indent="-3429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Natural vegetation is mostly prairie grass.</a:t>
            </a:r>
          </a:p>
        </p:txBody>
      </p:sp>
      <p:pic>
        <p:nvPicPr>
          <p:cNvPr id="304" name="Shape 304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81600" y="2057400"/>
            <a:ext cx="2457449" cy="2120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Northeastern Plain</a:t>
            </a:r>
          </a:p>
        </p:txBody>
      </p:sp>
      <p:pic>
        <p:nvPicPr>
          <p:cNvPr id="311" name="Shape 31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800" y="2057400"/>
            <a:ext cx="2514599" cy="2220118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Shape 312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plain is too cold and dry to be a good place for growing crops.</a:t>
            </a: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plain was the route several groups of invaders took into Inner China.</a:t>
            </a:r>
          </a:p>
          <a:p>
            <a:pPr indent="-3429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An Introduction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Listen to the video on the website and take notes.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600"/>
          </a:p>
          <a:p>
            <a:pPr lvl="0">
              <a:spcBef>
                <a:spcPts val="0"/>
              </a:spcBef>
              <a:buNone/>
            </a:pPr>
            <a:r>
              <a:rPr lang="en-US" sz="600"/>
              <a:t>https://www.google.com/search?q=map+of+ancient+china&amp;espv=2&amp;biw=1920&amp;bih=971&amp;tbm=isch&amp;tbo=u&amp;source=univ&amp;sa=X&amp;ved=0ahUKEwiL_ufK0qDLAhWBZiYKHSRuACIQsAQIGw#imgrc=Epc7qJPAKX6SgM%3A</a:t>
            </a:r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6412" y="2457062"/>
            <a:ext cx="4029075" cy="332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North China Plain</a:t>
            </a:r>
          </a:p>
        </p:txBody>
      </p:sp>
      <p:sp>
        <p:nvSpPr>
          <p:cNvPr id="319" name="Shape 319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Flat region of grassland in Inner China.</a:t>
            </a: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Temperatures range from very cold to quite warm.</a:t>
            </a: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Called the “Land of the Yellow Earth”</a:t>
            </a:r>
          </a:p>
          <a:p>
            <a:pPr indent="-3429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Covered by a yellow limestone silt</a:t>
            </a:r>
          </a:p>
        </p:txBody>
      </p:sp>
      <p:pic>
        <p:nvPicPr>
          <p:cNvPr id="320" name="Shape 320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5400" y="2057400"/>
            <a:ext cx="2819398" cy="23772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North China Plain</a:t>
            </a:r>
          </a:p>
        </p:txBody>
      </p:sp>
      <p:sp>
        <p:nvSpPr>
          <p:cNvPr id="327" name="Shape 327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Shape 328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Silt are fine particles of rock</a:t>
            </a: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silt gives the river its name, Huang He or Yellow River.</a:t>
            </a:r>
          </a:p>
          <a:p>
            <a:pPr indent="-342900" lvl="0" marL="342900" marR="0" rtl="0" algn="l">
              <a:spcBef>
                <a:spcPts val="5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9" name="Shape 3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900" y="1600200"/>
            <a:ext cx="3669500" cy="444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Early Settlement in Ancient China</a:t>
            </a:r>
          </a:p>
        </p:txBody>
      </p:sp>
      <p:sp>
        <p:nvSpPr>
          <p:cNvPr id="336" name="Shape 336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 inhabitants lived in caves 500,000 years ago.</a:t>
            </a: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Peking Man found in the 1920’s.</a:t>
            </a:r>
          </a:p>
          <a:p>
            <a:pPr indent="-3429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Lived by hunting, gathering, and fishing.</a:t>
            </a:r>
          </a:p>
        </p:txBody>
      </p:sp>
      <p:pic>
        <p:nvPicPr>
          <p:cNvPr id="337" name="Shape 337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6400" y="1905000"/>
            <a:ext cx="1819274" cy="2424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Early Settlement in Ancient China</a:t>
            </a:r>
          </a:p>
        </p:txBody>
      </p:sp>
      <p:pic>
        <p:nvPicPr>
          <p:cNvPr id="344" name="Shape 34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200" y="1905000"/>
            <a:ext cx="2971799" cy="2143918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Shape 345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While people began farming they settled mostly in the North China Plain in Inner China.</a:t>
            </a:r>
          </a:p>
          <a:p>
            <a:pPr indent="-3429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lived near the Huang He.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Ancient China’s Isolation</a:t>
            </a: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China’s geography kept the early settlements in Inner China isolated.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0"/>
              </a:spcBef>
              <a:buNone/>
            </a:pPr>
            <a:r>
              <a:rPr lang="en-US"/>
              <a:t>You learned about the different ways that China was isolated, now go on through the powerpoint to label your map of China and learn more</a:t>
            </a:r>
          </a:p>
        </p:txBody>
      </p:sp>
      <p:pic>
        <p:nvPicPr>
          <p:cNvPr id="113" name="Shape 113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1676400"/>
            <a:ext cx="4038599" cy="27670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Overview of China’s Geography</a:t>
            </a:r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Third largest country in the world.</a:t>
            </a: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About 1.2 billion people live in China.</a:t>
            </a:r>
          </a:p>
          <a:p>
            <a:pPr indent="-3429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Divide China into two main areas—Outer China and Inner China.</a:t>
            </a:r>
          </a:p>
        </p:txBody>
      </p:sp>
      <p:pic>
        <p:nvPicPr>
          <p:cNvPr id="121" name="Shape 121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7800" y="2057400"/>
            <a:ext cx="2305050" cy="2067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Geography of Outer China</a:t>
            </a: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Outer China includes western and northern parts of present day China.</a:t>
            </a: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southwest China is bounded by the Himalaya Mountains.</a:t>
            </a:r>
          </a:p>
          <a:p>
            <a:pPr indent="-3429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Shape 129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62600" y="1905000"/>
            <a:ext cx="2081784" cy="3121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Geography of Inner China</a:t>
            </a:r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Southeastern part of present-day China.</a:t>
            </a: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Closer to sea level</a:t>
            </a: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Land of rolling hills, river valleys, and plains.</a:t>
            </a:r>
          </a:p>
          <a:p>
            <a:pPr indent="-3429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Rivers enrich the soil by flooding.</a:t>
            </a:r>
          </a:p>
        </p:txBody>
      </p:sp>
      <p:pic>
        <p:nvPicPr>
          <p:cNvPr id="137" name="Shape 137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7800" y="2362200"/>
            <a:ext cx="2362200" cy="1891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5" name="Shape 145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076074" cy="676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 Label these Waterways in China</a:t>
            </a:r>
          </a:p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203200" rtl="0">
              <a:spcBef>
                <a:spcPts val="0"/>
              </a:spcBef>
              <a:buNone/>
            </a:pPr>
            <a:r>
              <a:rPr lang="en-US"/>
              <a:t> Color these blue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-US"/>
              <a:t>Yellow (Huang He)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-US"/>
              <a:t>Yangtze River (Chang Jiang)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-US"/>
              <a:t>Pearl River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-US"/>
              <a:t>Songhua River</a:t>
            </a:r>
          </a:p>
          <a:p>
            <a:pPr indent="-228600" lvl="0" marL="457200">
              <a:spcBef>
                <a:spcPts val="0"/>
              </a:spcBef>
              <a:buAutoNum type="arabicPeriod"/>
            </a:pPr>
            <a:r>
              <a:rPr lang="en-US"/>
              <a:t>South China Sea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Custom 5">
      <a:dk1>
        <a:srgbClr val="FF0000"/>
      </a:dk1>
      <a:lt1>
        <a:srgbClr val="FFFF65"/>
      </a:lt1>
      <a:dk2>
        <a:srgbClr val="FFFF99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