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Shape 26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Shape 26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/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7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chemeClr val="accent3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4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24" name="Shape 24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205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14300" lvl="1" marL="731520" marR="0" rtl="0" algn="l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296" lvl="2" marL="996696" marR="0" rtl="0" algn="l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0452" lvl="3" marL="1216152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564" lvl="4" marL="1426464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5532" lvl="5" marL="1627632" marR="0" rtl="0" algn="l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4167" lvl="7" marL="2029968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135" lvl="8" marL="223113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6598920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647686" y="0"/>
            <a:ext cx="2514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205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14300" lvl="1" marL="731520" marR="0" rtl="0" algn="l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296" lvl="2" marL="996696" marR="0" rtl="0" algn="l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0452" lvl="3" marL="1216152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564" lvl="4" marL="1426464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5532" lvl="5" marL="1627632" marR="0" rtl="0" algn="l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4167" lvl="7" marL="2029968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135" lvl="8" marL="223113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2640597" y="6377458"/>
            <a:ext cx="38364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2602519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7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chemeClr val="accent3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chemeClr val="accent4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37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7159" lvl="1" marL="731520" marR="0" rtl="0" algn="l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7696" lvl="2" marL="996696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3152" lvl="3" marL="1216152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0264" lvl="4" marL="1426464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8232" lvl="5" marL="1627632" marR="0" rtl="0" algn="l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4167" lvl="7" marL="2029968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135" lvl="8" marL="223113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37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7159" lvl="1" marL="731520" marR="0" rtl="0" algn="l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7696" lvl="2" marL="996696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3152" lvl="3" marL="1216152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0264" lvl="4" marL="1426464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8232" lvl="5" marL="1627632" marR="0" rtl="0" algn="l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4167" lvl="7" marL="2029968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135" lvl="8" marL="223113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205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14300" lvl="1" marL="731520" marR="0" rtl="0" algn="l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296" lvl="2" marL="996696" marR="0" rtl="0" algn="l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0452" lvl="3" marL="1216152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564" lvl="4" marL="1426464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5532" lvl="5" marL="1627632" marR="0" rtl="0" algn="l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4167" lvl="7" marL="2029968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135" lvl="8" marL="223113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3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269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0019" lvl="1" marL="731520" marR="0" rtl="0" algn="l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0396" lvl="2" marL="99669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5852" lvl="3" marL="1216152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2964" lvl="4" marL="1426464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0932" lvl="5" marL="1627632" marR="0" rtl="0" algn="l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182880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6867" lvl="7" marL="2029968" marR="0" rtl="0" algn="l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4835" lvl="8" marL="2231136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3" type="body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3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4" type="body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269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0019" lvl="1" marL="731520" marR="0" rtl="0" algn="l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0396" lvl="2" marL="99669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5852" lvl="3" marL="1216152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2964" lvl="4" marL="1426464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0932" lvl="5" marL="1627632" marR="0" rtl="0" algn="l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182880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6867" lvl="7" marL="2029968" marR="0" rtl="0" algn="l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4835" lvl="8" marL="2231136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0" i="0" sz="20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205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14300" lvl="1" marL="731520" marR="0" rtl="0" algn="l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296" lvl="2" marL="996696" marR="0" rtl="0" algn="l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0452" lvl="3" marL="1216152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564" lvl="4" marL="1426464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5532" lvl="5" marL="1627632" marR="0" rtl="0" algn="l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500" lvl="6" marL="1828800" marR="0" rtl="0" algn="l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1467" lvl="7" marL="2029968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9435" lvl="8" marL="2231136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3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79" name="Shape 79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solidFill>
          <a:schemeClr val="lt2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0" i="0" sz="20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3" name="Shape 83"/>
          <p:cNvSpPr/>
          <p:nvPr>
            <p:ph idx="2" type="pic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accent3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accent4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3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164592" y="1170432"/>
            <a:ext cx="2523743" cy="2011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035808" y="1170432"/>
            <a:ext cx="5193791" cy="2011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ABAB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11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205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14300" lvl="1" marL="731520" marR="0" rtl="0" algn="l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296" lvl="2" marL="996696" marR="0" rtl="0" algn="l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0452" lvl="3" marL="1216152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564" lvl="4" marL="1426464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5532" lvl="5" marL="1627632" marR="0" rtl="0" algn="l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4167" lvl="7" marL="2029968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135" lvl="8" marL="223113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C700"/>
              </a:buClr>
              <a:buFont typeface="Calibri"/>
              <a:buNone/>
              <a:defRPr b="1" i="0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205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14300" lvl="1" marL="731520" marR="0" rtl="0" algn="l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2296" lvl="2" marL="996696" marR="0" rtl="0" algn="l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0452" lvl="3" marL="1216152" marR="0" rtl="0" algn="l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564" lvl="4" marL="1426464" marR="0" rtl="0" algn="l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5532" lvl="5" marL="1627632" marR="0" rtl="0" algn="l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182880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4167" lvl="7" marL="2029968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135" lvl="8" marL="2231136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7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8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Relationship Id="rId4" Type="http://schemas.openxmlformats.org/officeDocument/2006/relationships/image" Target="../media/image09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9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youtube.com/watch?v=n7ndRwqJYDM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ncient-origins.net/news-general/did-mythical-saraswati-river-ancient-vedas-really-exist-002174" TargetMode="External"/><Relationship Id="rId4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RAyK2AXTAeA" TargetMode="External"/><Relationship Id="rId4" Type="http://schemas.openxmlformats.org/officeDocument/2006/relationships/hyperlink" Target="https://www.youtube.com/watch?v=TCYx-_WqcKc" TargetMode="External"/><Relationship Id="rId5" Type="http://schemas.openxmlformats.org/officeDocument/2006/relationships/hyperlink" Target="https://www.youtube.com/watch?v=SdGbamPgf8o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rIns="4570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7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Unlocking the Secrets of Mohenjodaro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18850" rIns="4570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History Alive Chapter 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Weights and Scale</a:t>
            </a:r>
          </a:p>
        </p:txBody>
      </p:sp>
      <p:sp>
        <p:nvSpPr>
          <p:cNvPr id="182" name="Shape 182"/>
          <p:cNvSpPr txBox="1"/>
          <p:nvPr>
            <p:ph idx="2" type="body"/>
          </p:nvPr>
        </p:nvSpPr>
        <p:spPr>
          <a:xfrm>
            <a:off x="4648200" y="1403450"/>
            <a:ext cx="4038599" cy="5454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Inside Mohenjodaro several weights and a scale were found.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Weights and a scale were found near a granary.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Maybe grain was traded for various goods.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/>
              <a:t>They are also credited with discovering the concept of zero</a:t>
            </a:r>
          </a:p>
        </p:txBody>
      </p:sp>
      <p:pic>
        <p:nvPicPr>
          <p:cNvPr id="183" name="Shape 18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2514600"/>
            <a:ext cx="2514599" cy="20327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The Great Bath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Great Bath was a pool built 39 feet long and 8 feet deep.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well supplied the bath with water.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Dirty water was removed from the water through a drain that ran along the side of the bath.</a:t>
            </a:r>
          </a:p>
        </p:txBody>
      </p:sp>
      <p:pic>
        <p:nvPicPr>
          <p:cNvPr id="191" name="Shape 19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5400" y="2590800"/>
            <a:ext cx="2243136" cy="2004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The Great Bath</a:t>
            </a:r>
          </a:p>
        </p:txBody>
      </p:sp>
      <p:pic>
        <p:nvPicPr>
          <p:cNvPr id="198" name="Shape 19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2590800"/>
            <a:ext cx="2285999" cy="18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 used for the people to bathe on hot days.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could have been used for religious rituals.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Statue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shows how men may have looked and dressed.</a:t>
            </a:r>
          </a:p>
        </p:txBody>
      </p:sp>
      <p:pic>
        <p:nvPicPr>
          <p:cNvPr id="207" name="Shape 20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2286000"/>
            <a:ext cx="1885950" cy="24995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Beads	</a:t>
            </a:r>
          </a:p>
        </p:txBody>
      </p:sp>
      <p:pic>
        <p:nvPicPr>
          <p:cNvPr id="214" name="Shape 2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133600"/>
            <a:ext cx="2133598" cy="175656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probably wore beads in necklaces, bracelets, earrings, and rings.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Indian bead makers made beads out of clay and baked them in hot ovens called kilns.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0" y="4495800"/>
            <a:ext cx="2333625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Seals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stone seals are the most mysterious of Mohenjodaro artifacts.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 in large numbers throughout the ruins.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than 400 pictographs have been discovered.</a:t>
            </a:r>
          </a:p>
        </p:txBody>
      </p:sp>
      <p:pic>
        <p:nvPicPr>
          <p:cNvPr id="224" name="Shape 22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2514600"/>
            <a:ext cx="1833562" cy="18422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Seals</a:t>
            </a:r>
          </a:p>
        </p:txBody>
      </p:sp>
      <p:pic>
        <p:nvPicPr>
          <p:cNvPr id="231" name="Shape 2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2514600"/>
            <a:ext cx="1943100" cy="1975643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seals show animals such as buffalo, bulls, tigers, elephants, rhinoceroses, fish, and crocodiles.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may have worn them as charms.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Merchants might have used them.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Sewer System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Mohenjodaro sewer system carries waste away from the houses.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were pipes, drains, wells, and bathrooms.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sewer system.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Sewage then emptied into the Indus River.</a:t>
            </a:r>
          </a:p>
        </p:txBody>
      </p:sp>
      <p:pic>
        <p:nvPicPr>
          <p:cNvPr id="240" name="Shape 240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1" y="2362200"/>
            <a:ext cx="1928812" cy="21280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Homes</a:t>
            </a:r>
          </a:p>
        </p:txBody>
      </p:sp>
      <p:pic>
        <p:nvPicPr>
          <p:cNvPr id="247" name="Shape 24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2362200"/>
            <a:ext cx="2285999" cy="2299494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Shape 248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lived in the lower part of the city.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Houses were made out of mud bricks.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had flat roofs and were two stories.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Homes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houses had windows made of alabaster.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</a:t>
            </a:r>
            <a:r>
              <a:rPr lang="en-US"/>
              <a:t>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people lived in smaller homes and the richer people lived in larger homes.</a:t>
            </a:r>
          </a:p>
        </p:txBody>
      </p:sp>
      <p:pic>
        <p:nvPicPr>
          <p:cNvPr id="256" name="Shape 25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2057400"/>
            <a:ext cx="1600198" cy="2580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/>
              <a:t>Mohenjo Daro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located near the Sarasvati River.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Settlements are known as the Indus-Sarasvati civilization or </a:t>
            </a:r>
            <a:r>
              <a:rPr lang="en-US"/>
              <a:t>Harappan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civilization.</a:t>
            </a:r>
          </a:p>
        </p:txBody>
      </p:sp>
      <p:pic>
        <p:nvPicPr>
          <p:cNvPr id="118" name="Shape 118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2438400"/>
            <a:ext cx="2514599" cy="20566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Games</a:t>
            </a:r>
          </a:p>
        </p:txBody>
      </p:sp>
      <p:pic>
        <p:nvPicPr>
          <p:cNvPr id="263" name="Shape 26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2438400"/>
            <a:ext cx="2286000" cy="2185194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Enjoyed playing games.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Crafter many objects for toys and parts of a game set.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 of chess was probably invented in India.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 rolled balls along clay mazes.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Clay Models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Clay models have been found all around Mohenjodaro.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maybe a toy, but also shows how farmers transported their goods.</a:t>
            </a:r>
          </a:p>
        </p:txBody>
      </p:sp>
      <p:pic>
        <p:nvPicPr>
          <p:cNvPr id="272" name="Shape 27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1" y="2438400"/>
            <a:ext cx="1985961" cy="2075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457200" y="155447"/>
            <a:ext cx="8229600" cy="125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Crash Course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457200" y="1775191"/>
            <a:ext cx="8229600" cy="46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Indus valley 9.34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rIns="91425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7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The End</a:t>
            </a:r>
          </a:p>
        </p:txBody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46300" rIns="4570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155447"/>
            <a:ext cx="8229600" cy="125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But it’s not on my map!!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775191"/>
            <a:ext cx="8229600" cy="46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Saraswati River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7949" y="1323200"/>
            <a:ext cx="5456049" cy="62779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Shape 127"/>
          <p:cNvCxnSpPr/>
          <p:nvPr/>
        </p:nvCxnSpPr>
        <p:spPr>
          <a:xfrm rot="10800000">
            <a:off x="6387225" y="3781974"/>
            <a:ext cx="156899" cy="9888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Harappan </a:t>
            </a:r>
            <a:r>
              <a:rPr lang="en-US"/>
              <a:t>civilization</a:t>
            </a:r>
          </a:p>
        </p:txBody>
      </p:sp>
      <p:sp>
        <p:nvSpPr>
          <p:cNvPr id="134" name="Shape 134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Flourished for 800 years from about 2700 B.C.E. to 1900 B.C.E.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one knows how these cities were destroyed.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773935"/>
            <a:ext cx="4038599" cy="462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intro 2 mins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intro 4.34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tour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The Mystery of Mohenjodaro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Carefully planned city.</a:t>
            </a:r>
          </a:p>
          <a:p>
            <a:pPr indent="-324612" lvl="0" marL="438912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Citadel rose up with nine streets below.</a:t>
            </a:r>
          </a:p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Streets lined with houses made of mud and brick.</a:t>
            </a:r>
          </a:p>
        </p:txBody>
      </p:sp>
      <p:pic>
        <p:nvPicPr>
          <p:cNvPr id="143" name="Shape 14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5400" y="2133600"/>
            <a:ext cx="2247900" cy="1908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After 1900 B.C.E.</a:t>
            </a:r>
          </a:p>
        </p:txBody>
      </p:sp>
      <p:pic>
        <p:nvPicPr>
          <p:cNvPr id="150" name="Shape 15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2286000"/>
            <a:ext cx="2438399" cy="18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Great civilization disappeared.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Invaders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scientist believe hostile invaders were to blame.</a:t>
            </a:r>
          </a:p>
        </p:txBody>
      </p:sp>
      <p:pic>
        <p:nvPicPr>
          <p:cNvPr id="159" name="Shape 15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1" y="2590800"/>
            <a:ext cx="1852611" cy="21089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Natural Disasters</a:t>
            </a:r>
          </a:p>
        </p:txBody>
      </p:sp>
      <p:pic>
        <p:nvPicPr>
          <p:cNvPr id="166" name="Shape 16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2057400"/>
            <a:ext cx="2514599" cy="220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>
            <p:ph idx="2" type="body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54850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scientist think natural events like floods and earthquakes struck the region around 1900 B.C.E.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4570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b="1" i="0" lang="en-US" sz="4500" u="none" cap="none" strike="noStrik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Indus River Changed Course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91425">
            <a:noAutofit/>
          </a:bodyPr>
          <a:lstStyle/>
          <a:p>
            <a:pPr indent="-324612" lvl="0" marL="438912" marR="0" rtl="0" algn="l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think the Indus River changed course and people mover to the Ganges River valley in search of a steady water supply.</a:t>
            </a:r>
          </a:p>
        </p:txBody>
      </p:sp>
      <p:pic>
        <p:nvPicPr>
          <p:cNvPr id="175" name="Shape 17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200" y="2514600"/>
            <a:ext cx="2590798" cy="20470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ule">
  <a:themeElements>
    <a:clrScheme name="Module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ule">
  <a:themeElements>
    <a:clrScheme name="Module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