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470964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7570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7716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2823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4588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0401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7502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1052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77276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2553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18236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7454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38553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4382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3890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58797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53685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8194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88111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35732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3038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31134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830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76934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60614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57529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824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5735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5330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440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915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5298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6210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0" name="Shape 10"/>
          <p:cNvCxnSpPr/>
          <p:nvPr/>
        </p:nvCxnSpPr>
        <p:spPr>
          <a:xfrm>
            <a:off x="0" y="3496604"/>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1" name="Shape 11"/>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2" name="Shape 12"/>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a:endParaRPr/>
          </a:p>
        </p:txBody>
      </p:sp>
      <p:sp>
        <p:nvSpPr>
          <p:cNvPr id="13" name="Shape 1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29" name="Shape 29"/>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30" name="Shape 3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34" name="Shape 34"/>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35" name="Shape 35"/>
          <p:cNvCxnSpPr/>
          <p:nvPr/>
        </p:nvCxnSpPr>
        <p:spPr>
          <a:xfrm>
            <a:off x="0" y="4384371"/>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2"/>
                </a:solidFill>
              </a:rPr>
              <a:t>‹#›</a:t>
            </a:fld>
            <a:endParaRPr lang="en"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rainpop.com/science/scientificinquiry/scientificmetho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72725" y="1242050"/>
            <a:ext cx="7460100" cy="1102500"/>
          </a:xfrm>
          <a:prstGeom prst="rect">
            <a:avLst/>
          </a:prstGeom>
        </p:spPr>
        <p:txBody>
          <a:bodyPr lIns="91425" tIns="91425" rIns="91425" bIns="91425" anchor="b" anchorCtr="0">
            <a:noAutofit/>
          </a:bodyPr>
          <a:lstStyle/>
          <a:p>
            <a:pPr>
              <a:spcBef>
                <a:spcPts val="0"/>
              </a:spcBef>
              <a:buNone/>
            </a:pPr>
            <a:r>
              <a:rPr lang="en" sz="4800"/>
              <a:t>Scientific Method (day 3)</a:t>
            </a:r>
          </a:p>
        </p:txBody>
      </p:sp>
      <p:sp>
        <p:nvSpPr>
          <p:cNvPr id="41" name="Shape 41"/>
          <p:cNvSpPr txBox="1">
            <a:spLocks noGrp="1"/>
          </p:cNvSpPr>
          <p:nvPr>
            <p:ph type="subTitle" idx="1"/>
          </p:nvPr>
        </p:nvSpPr>
        <p:spPr>
          <a:xfrm>
            <a:off x="685800" y="3627026"/>
            <a:ext cx="7772400" cy="774300"/>
          </a:xfrm>
          <a:prstGeom prst="rect">
            <a:avLst/>
          </a:prstGeom>
        </p:spPr>
        <p:txBody>
          <a:bodyPr lIns="91425" tIns="91425" rIns="91425" bIns="91425" anchor="t" anchorCtr="0">
            <a:noAutofit/>
          </a:bodyPr>
          <a:lstStyle/>
          <a:p>
            <a:pPr>
              <a:spcBef>
                <a:spcPts val="0"/>
              </a:spcBef>
              <a:buNone/>
            </a:pPr>
            <a:r>
              <a:rPr lang="en"/>
              <a:t>First three steps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3000"/>
              <a:t>Step two has to do with researching what is going on, you can use</a:t>
            </a:r>
          </a:p>
          <a:p>
            <a:pPr marL="457200" lvl="0" indent="-228600" rtl="0">
              <a:spcBef>
                <a:spcPts val="0"/>
              </a:spcBef>
              <a:buSzPct val="100000"/>
            </a:pPr>
            <a:r>
              <a:rPr lang="en" sz="3000"/>
              <a:t>Books					</a:t>
            </a:r>
          </a:p>
          <a:p>
            <a:pPr marL="457200" lvl="0" indent="-228600" rtl="0">
              <a:spcBef>
                <a:spcPts val="0"/>
              </a:spcBef>
              <a:buSzPct val="100000"/>
            </a:pPr>
            <a:r>
              <a:rPr lang="en" sz="3000"/>
              <a:t>Internet				</a:t>
            </a:r>
          </a:p>
          <a:p>
            <a:pPr marL="457200" lvl="0" indent="-228600" rtl="0">
              <a:spcBef>
                <a:spcPts val="0"/>
              </a:spcBef>
              <a:buSzPct val="100000"/>
            </a:pPr>
            <a:r>
              <a:rPr lang="en" sz="3000"/>
              <a:t>videos</a:t>
            </a:r>
          </a:p>
          <a:p>
            <a:pPr marL="457200" lvl="0" indent="-228600" rtl="0">
              <a:spcBef>
                <a:spcPts val="0"/>
              </a:spcBef>
              <a:buSzPct val="100000"/>
            </a:pPr>
            <a:r>
              <a:rPr lang="en" sz="3000"/>
              <a:t>interview with experts on the topic</a:t>
            </a:r>
          </a:p>
          <a:p>
            <a:pPr lvl="0">
              <a:spcBef>
                <a:spcPts val="0"/>
              </a:spcBef>
              <a:buNone/>
            </a:pPr>
            <a:r>
              <a:rPr lang="en" sz="3000">
                <a:solidFill>
                  <a:srgbClr val="FF00FF"/>
                </a:solidFill>
              </a:rPr>
              <a:t>Good Scientist alway take time to make observations on what is currently going on!</a:t>
            </a:r>
          </a:p>
        </p:txBody>
      </p:sp>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Research and Observations</a:t>
            </a:r>
          </a:p>
        </p:txBody>
      </p:sp>
      <p:pic>
        <p:nvPicPr>
          <p:cNvPr id="98" name="Shape 98"/>
          <p:cNvPicPr preferRelativeResize="0"/>
          <p:nvPr/>
        </p:nvPicPr>
        <p:blipFill>
          <a:blip r:embed="rId3">
            <a:alphaModFix/>
          </a:blip>
          <a:stretch>
            <a:fillRect/>
          </a:stretch>
        </p:blipFill>
        <p:spPr>
          <a:xfrm>
            <a:off x="4858750" y="1727800"/>
            <a:ext cx="1600551" cy="19537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Everytime I try to open my locker, it won’t work</a:t>
            </a:r>
          </a:p>
          <a:p>
            <a:pPr rtl="0">
              <a:spcBef>
                <a:spcPts val="0"/>
              </a:spcBef>
              <a:buNone/>
            </a:pPr>
            <a:r>
              <a:rPr lang="en">
                <a:solidFill>
                  <a:srgbClr val="FF0000"/>
                </a:solidFill>
              </a:rPr>
              <a:t>Remember problems should be phrased as questions...so</a:t>
            </a:r>
          </a:p>
          <a:p>
            <a:pPr rtl="0">
              <a:spcBef>
                <a:spcPts val="0"/>
              </a:spcBef>
              <a:buNone/>
            </a:pPr>
            <a:endParaRPr>
              <a:solidFill>
                <a:srgbClr val="FF0000"/>
              </a:solidFill>
            </a:endParaRPr>
          </a:p>
          <a:p>
            <a:pPr rtl="0">
              <a:spcBef>
                <a:spcPts val="0"/>
              </a:spcBef>
              <a:buNone/>
            </a:pPr>
            <a:r>
              <a:rPr lang="en"/>
              <a:t>I wonder what is happening that is causing me to not be able to open my locker</a:t>
            </a:r>
          </a:p>
          <a:p>
            <a:pPr rtl="0">
              <a:spcBef>
                <a:spcPts val="0"/>
              </a:spcBef>
              <a:buNone/>
            </a:pPr>
            <a:endParaRPr/>
          </a:p>
          <a:p>
            <a:pPr>
              <a:spcBef>
                <a:spcPts val="0"/>
              </a:spcBef>
              <a:buNone/>
            </a:pPr>
            <a:endParaRPr/>
          </a:p>
        </p:txBody>
      </p:sp>
      <p:sp>
        <p:nvSpPr>
          <p:cNvPr id="104" name="Shape 104"/>
          <p:cNvSpPr txBox="1">
            <a:spLocks noGrp="1"/>
          </p:cNvSpPr>
          <p:nvPr>
            <p:ph type="title"/>
          </p:nvPr>
        </p:nvSpPr>
        <p:spPr>
          <a:xfrm>
            <a:off x="576825" y="250053"/>
            <a:ext cx="8229600" cy="994200"/>
          </a:xfrm>
          <a:prstGeom prst="rect">
            <a:avLst/>
          </a:prstGeom>
        </p:spPr>
        <p:txBody>
          <a:bodyPr lIns="91425" tIns="91425" rIns="91425" bIns="91425" anchor="b" anchorCtr="0">
            <a:noAutofit/>
          </a:bodyPr>
          <a:lstStyle/>
          <a:p>
            <a:pPr>
              <a:spcBef>
                <a:spcPts val="0"/>
              </a:spcBef>
              <a:buNone/>
            </a:pPr>
            <a:r>
              <a:rPr lang="en" sz="3600"/>
              <a:t>Let’s Try one out - step 1 problem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You could...</a:t>
            </a:r>
          </a:p>
          <a:p>
            <a:pPr marL="457200" lvl="0" indent="-228600" rtl="0">
              <a:spcBef>
                <a:spcPts val="0"/>
              </a:spcBef>
            </a:pPr>
            <a:r>
              <a:rPr lang="en"/>
              <a:t>Watch a video on how to open a locker</a:t>
            </a:r>
          </a:p>
          <a:p>
            <a:pPr marL="457200" lvl="0" indent="-228600" rtl="0">
              <a:spcBef>
                <a:spcPts val="0"/>
              </a:spcBef>
            </a:pPr>
            <a:r>
              <a:rPr lang="en"/>
              <a:t>Get help from a friend and watch them do it</a:t>
            </a:r>
          </a:p>
          <a:p>
            <a:pPr marL="457200" lvl="0" indent="-228600" rtl="0">
              <a:spcBef>
                <a:spcPts val="0"/>
              </a:spcBef>
            </a:pPr>
            <a:r>
              <a:rPr lang="en"/>
              <a:t>Check your locker combination to make sure it is correct</a:t>
            </a:r>
          </a:p>
          <a:p>
            <a:pPr>
              <a:spcBef>
                <a:spcPts val="0"/>
              </a:spcBef>
              <a:buNone/>
            </a:pPr>
            <a:endParaRPr/>
          </a:p>
        </p:txBody>
      </p:sp>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Step 2  Research and Observation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pPr>
            <a:r>
              <a:rPr lang="en"/>
              <a:t>I am doing the turns correctly (I watched a teacher)</a:t>
            </a:r>
          </a:p>
          <a:p>
            <a:pPr marL="457200" lvl="0" indent="-228600" rtl="0">
              <a:spcBef>
                <a:spcPts val="0"/>
              </a:spcBef>
            </a:pPr>
            <a:r>
              <a:rPr lang="en"/>
              <a:t>My teacher and my friend had some trouble after putting in the right combination</a:t>
            </a:r>
          </a:p>
          <a:p>
            <a:pPr marL="457200" lvl="0" indent="-228600">
              <a:spcBef>
                <a:spcPts val="0"/>
              </a:spcBef>
            </a:pPr>
            <a:r>
              <a:rPr lang="en"/>
              <a:t>I can use the combination correctly with the door open</a:t>
            </a:r>
          </a:p>
        </p:txBody>
      </p:sp>
      <p:sp>
        <p:nvSpPr>
          <p:cNvPr id="116" name="Shape 1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Observations after research</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After you make observations and do some research on the problem.</a:t>
            </a:r>
          </a:p>
          <a:p>
            <a:pPr rtl="0">
              <a:spcBef>
                <a:spcPts val="0"/>
              </a:spcBef>
              <a:buNone/>
            </a:pPr>
            <a:endParaRPr sz="2400"/>
          </a:p>
          <a:p>
            <a:pPr rtl="0">
              <a:spcBef>
                <a:spcPts val="0"/>
              </a:spcBef>
              <a:buNone/>
            </a:pPr>
            <a:r>
              <a:rPr lang="en" sz="2400"/>
              <a:t>You are ready to make an inference on what is going on.</a:t>
            </a:r>
          </a:p>
          <a:p>
            <a:pPr rtl="0">
              <a:spcBef>
                <a:spcPts val="0"/>
              </a:spcBef>
              <a:buNone/>
            </a:pPr>
            <a:endParaRPr sz="2400"/>
          </a:p>
          <a:p>
            <a:pPr>
              <a:spcBef>
                <a:spcPts val="0"/>
              </a:spcBef>
              <a:buNone/>
            </a:pPr>
            <a:r>
              <a:rPr lang="en" sz="2400"/>
              <a:t>This inference will be the basis for the next step...hypothesis</a:t>
            </a:r>
          </a:p>
        </p:txBody>
      </p:sp>
      <p:sp>
        <p:nvSpPr>
          <p:cNvPr id="122" name="Shape 122"/>
          <p:cNvSpPr txBox="1">
            <a:spLocks noGrp="1"/>
          </p:cNvSpPr>
          <p:nvPr>
            <p:ph type="title"/>
          </p:nvPr>
        </p:nvSpPr>
        <p:spPr>
          <a:xfrm>
            <a:off x="457200" y="205975"/>
            <a:ext cx="8512500" cy="857400"/>
          </a:xfrm>
          <a:prstGeom prst="rect">
            <a:avLst/>
          </a:prstGeom>
        </p:spPr>
        <p:txBody>
          <a:bodyPr lIns="91425" tIns="91425" rIns="91425" bIns="91425" anchor="b" anchorCtr="0">
            <a:noAutofit/>
          </a:bodyPr>
          <a:lstStyle/>
          <a:p>
            <a:pPr algn="ctr">
              <a:spcBef>
                <a:spcPts val="0"/>
              </a:spcBef>
              <a:buNone/>
            </a:pPr>
            <a:r>
              <a:rPr lang="en" sz="3000"/>
              <a:t>Remember Observations and Inferences?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What is your inference (which will be the basis for your hypothesis</a:t>
            </a:r>
          </a:p>
          <a:p>
            <a:pPr rtl="0">
              <a:spcBef>
                <a:spcPts val="0"/>
              </a:spcBef>
              <a:buNone/>
            </a:pPr>
            <a:endParaRPr/>
          </a:p>
          <a:p>
            <a:pPr>
              <a:spcBef>
                <a:spcPts val="0"/>
              </a:spcBef>
              <a:buNone/>
            </a:pPr>
            <a:r>
              <a:rPr lang="en"/>
              <a:t>Talk to your table partner - we will share together</a:t>
            </a:r>
          </a:p>
        </p:txBody>
      </p:sp>
      <p:sp>
        <p:nvSpPr>
          <p:cNvPr id="128" name="Shape 1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You’ve made your observations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Make a prediction (inference)</a:t>
            </a:r>
          </a:p>
          <a:p>
            <a:pPr rtl="0">
              <a:spcBef>
                <a:spcPts val="0"/>
              </a:spcBef>
              <a:buNone/>
            </a:pPr>
            <a:r>
              <a:rPr lang="en"/>
              <a:t>If I _______, then___________will happen</a:t>
            </a:r>
          </a:p>
          <a:p>
            <a:pPr rtl="0">
              <a:spcBef>
                <a:spcPts val="0"/>
              </a:spcBef>
              <a:buNone/>
            </a:pPr>
            <a:endParaRPr/>
          </a:p>
          <a:p>
            <a:pPr rtl="0">
              <a:spcBef>
                <a:spcPts val="0"/>
              </a:spcBef>
              <a:buNone/>
            </a:pPr>
            <a:r>
              <a:rPr lang="en"/>
              <a:t>It must be worded so it can be tested in an experiment</a:t>
            </a:r>
          </a:p>
          <a:p>
            <a:pPr>
              <a:spcBef>
                <a:spcPts val="0"/>
              </a:spcBef>
              <a:buNone/>
            </a:pPr>
            <a:endParaRPr/>
          </a:p>
        </p:txBody>
      </p:sp>
      <p:sp>
        <p:nvSpPr>
          <p:cNvPr id="134" name="Shape 1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Hypothesis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The format is always: </a:t>
            </a:r>
          </a:p>
          <a:p>
            <a:pPr rtl="0">
              <a:spcBef>
                <a:spcPts val="0"/>
              </a:spcBef>
              <a:buNone/>
            </a:pPr>
            <a:r>
              <a:rPr lang="en"/>
              <a:t>If I ________, then _____________.</a:t>
            </a:r>
          </a:p>
          <a:p>
            <a:pPr lvl="0" rtl="0">
              <a:spcBef>
                <a:spcPts val="0"/>
              </a:spcBef>
              <a:buNone/>
            </a:pPr>
            <a:endParaRPr/>
          </a:p>
          <a:p>
            <a:pPr>
              <a:spcBef>
                <a:spcPts val="0"/>
              </a:spcBef>
              <a:buNone/>
            </a:pPr>
            <a:r>
              <a:rPr lang="en"/>
              <a:t>If I (then describe what you will do in the experiment), then (predict the outcome of the experiment.) </a:t>
            </a:r>
          </a:p>
        </p:txBody>
      </p:sp>
      <p:sp>
        <p:nvSpPr>
          <p:cNvPr id="140" name="Shape 1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Hypothesis Writing 101</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pPr>
            <a:r>
              <a:rPr lang="en"/>
              <a:t>If I take my sister’s stuff, then she will stop taking mine.</a:t>
            </a:r>
          </a:p>
          <a:p>
            <a:pPr marL="457200" lvl="0" indent="-228600" rtl="0">
              <a:spcBef>
                <a:spcPts val="0"/>
              </a:spcBef>
            </a:pPr>
            <a:r>
              <a:rPr lang="en"/>
              <a:t>If I ignore my dog when he jumps, then he will stop jumping</a:t>
            </a:r>
          </a:p>
          <a:p>
            <a:pPr marL="457200" lvl="0" indent="-228600">
              <a:spcBef>
                <a:spcPts val="0"/>
              </a:spcBef>
            </a:pPr>
            <a:r>
              <a:rPr lang="en"/>
              <a:t>If I do my combination slower, then my locker will open more frequently</a:t>
            </a:r>
          </a:p>
        </p:txBody>
      </p:sp>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Examples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32625" y="685175"/>
            <a:ext cx="8229600" cy="2292300"/>
          </a:xfrm>
          <a:prstGeom prst="rect">
            <a:avLst/>
          </a:prstGeom>
          <a:noFill/>
        </p:spPr>
        <p:txBody>
          <a:bodyPr lIns="91425" tIns="91425" rIns="91425" bIns="91425" anchor="b" anchorCtr="0">
            <a:noAutofit/>
          </a:bodyPr>
          <a:lstStyle/>
          <a:p>
            <a:pPr algn="ctr">
              <a:spcBef>
                <a:spcPts val="0"/>
              </a:spcBef>
              <a:buNone/>
            </a:pPr>
            <a:r>
              <a:rPr lang="en" sz="4800">
                <a:solidFill>
                  <a:srgbClr val="000000"/>
                </a:solidFill>
              </a:rPr>
              <a:t>For each example given write a hypothesis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Write one observation and inference.  Explain how you know the difference</a:t>
            </a:r>
          </a:p>
          <a:p>
            <a:pPr rtl="0">
              <a:spcBef>
                <a:spcPts val="0"/>
              </a:spcBef>
              <a:buNone/>
            </a:pPr>
            <a:endParaRPr/>
          </a:p>
          <a:p>
            <a:pPr rtl="0">
              <a:spcBef>
                <a:spcPts val="0"/>
              </a:spcBef>
              <a:buNone/>
            </a:pPr>
            <a:r>
              <a:rPr lang="en"/>
              <a:t>Label page 4 and 5 in your ISN Scientific Method and title the top of those two page</a:t>
            </a:r>
          </a:p>
          <a:p>
            <a:pPr rtl="0">
              <a:spcBef>
                <a:spcPts val="0"/>
              </a:spcBef>
              <a:buNone/>
            </a:pPr>
            <a:endParaRPr/>
          </a:p>
          <a:p>
            <a:pPr>
              <a:spcBef>
                <a:spcPts val="0"/>
              </a:spcBef>
              <a:buNone/>
            </a:pPr>
            <a:r>
              <a:rPr lang="en"/>
              <a:t>Write down your homework</a:t>
            </a:r>
          </a:p>
        </p:txBody>
      </p:sp>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Warm up</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457200" y="448476"/>
            <a:ext cx="8229600" cy="4426199"/>
          </a:xfrm>
          <a:prstGeom prst="rect">
            <a:avLst/>
          </a:prstGeom>
        </p:spPr>
        <p:txBody>
          <a:bodyPr lIns="91425" tIns="91425" rIns="91425" bIns="91425" anchor="t" anchorCtr="0">
            <a:noAutofit/>
          </a:bodyPr>
          <a:lstStyle/>
          <a:p>
            <a:pPr rtl="0">
              <a:spcBef>
                <a:spcPts val="0"/>
              </a:spcBef>
              <a:buNone/>
            </a:pPr>
            <a:r>
              <a:rPr lang="en">
                <a:solidFill>
                  <a:srgbClr val="FFFF00"/>
                </a:solidFill>
              </a:rPr>
              <a:t>  </a:t>
            </a:r>
            <a:r>
              <a:rPr lang="en">
                <a:solidFill>
                  <a:srgbClr val="000000"/>
                </a:solidFill>
              </a:rPr>
              <a:t> </a:t>
            </a:r>
          </a:p>
          <a:p>
            <a:pPr rtl="0">
              <a:spcBef>
                <a:spcPts val="0"/>
              </a:spcBef>
              <a:buNone/>
            </a:pPr>
            <a:endParaRPr>
              <a:solidFill>
                <a:srgbClr val="000000"/>
              </a:solidFill>
            </a:endParaRPr>
          </a:p>
          <a:p>
            <a:pPr rtl="0">
              <a:spcBef>
                <a:spcPts val="0"/>
              </a:spcBef>
              <a:buNone/>
            </a:pPr>
            <a:r>
              <a:rPr lang="en">
                <a:solidFill>
                  <a:srgbClr val="000000"/>
                </a:solidFill>
              </a:rPr>
              <a:t> #1 Chocolate may cause pimples. </a:t>
            </a:r>
          </a:p>
          <a:p>
            <a:pPr rtl="0">
              <a:spcBef>
                <a:spcPts val="0"/>
              </a:spcBef>
              <a:buNone/>
            </a:pPr>
            <a:r>
              <a:rPr lang="en">
                <a:solidFill>
                  <a:srgbClr val="000000"/>
                </a:solidFill>
              </a:rPr>
              <a:t>      </a:t>
            </a:r>
          </a:p>
          <a:p>
            <a:pPr rtl="0">
              <a:spcBef>
                <a:spcPts val="0"/>
              </a:spcBef>
              <a:buNone/>
            </a:pPr>
            <a:r>
              <a:rPr lang="en">
                <a:solidFill>
                  <a:srgbClr val="000000"/>
                </a:solidFill>
              </a:rPr>
              <a:t>         (40 seconds)</a:t>
            </a:r>
          </a:p>
          <a:p>
            <a:pPr rtl="0">
              <a:spcBef>
                <a:spcPts val="0"/>
              </a:spcBef>
              <a:buNone/>
            </a:pPr>
            <a:endParaRPr>
              <a:solidFill>
                <a:srgbClr val="000000"/>
              </a:solidFill>
            </a:endParaRPr>
          </a:p>
          <a:p>
            <a:pPr rtl="0">
              <a:spcBef>
                <a:spcPts val="0"/>
              </a:spcBef>
              <a:buNone/>
            </a:pPr>
            <a:r>
              <a:rPr lang="en">
                <a:solidFill>
                  <a:srgbClr val="000000"/>
                </a:solidFill>
              </a:rPr>
              <a:t>If I ________________, then _____________.</a:t>
            </a:r>
          </a:p>
          <a:p>
            <a:pPr rtl="0">
              <a:spcBef>
                <a:spcPts val="0"/>
              </a:spcBef>
              <a:buNone/>
            </a:pPr>
            <a:endParaRPr>
              <a:solidFill>
                <a:srgbClr val="000000"/>
              </a:solidFill>
            </a:endParaRPr>
          </a:p>
          <a:p>
            <a:pPr>
              <a:spcBef>
                <a:spcPts val="0"/>
              </a:spcBef>
              <a:buNone/>
            </a:pPr>
            <a:endParaRPr>
              <a:solidFill>
                <a:srgbClr val="000000"/>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62" name="Shape 1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Plant Growth may be affected by the color of the light. </a:t>
            </a:r>
          </a:p>
          <a:p>
            <a:pPr rtl="0">
              <a:spcBef>
                <a:spcPts val="0"/>
              </a:spcBef>
              <a:buNone/>
            </a:pPr>
            <a:endParaRPr/>
          </a:p>
          <a:p>
            <a:pPr rtl="0">
              <a:spcBef>
                <a:spcPts val="0"/>
              </a:spcBef>
              <a:buNone/>
            </a:pPr>
            <a:endParaRPr/>
          </a:p>
          <a:p>
            <a:pPr>
              <a:spcBef>
                <a:spcPts val="0"/>
              </a:spcBef>
              <a:buNone/>
            </a:pPr>
            <a:r>
              <a:rPr lang="en"/>
              <a:t>If I ______________, then _____________.</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68" name="Shape 1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Which lunch will give me more energy, chicken sandwich or pizza? </a:t>
            </a:r>
          </a:p>
          <a:p>
            <a:pPr rtl="0">
              <a:spcBef>
                <a:spcPts val="0"/>
              </a:spcBef>
              <a:buNone/>
            </a:pPr>
            <a:endParaRPr/>
          </a:p>
          <a:p>
            <a:pPr rtl="0">
              <a:spcBef>
                <a:spcPts val="0"/>
              </a:spcBef>
              <a:buNone/>
            </a:pPr>
            <a:endParaRPr/>
          </a:p>
          <a:p>
            <a:pPr>
              <a:spcBef>
                <a:spcPts val="0"/>
              </a:spcBef>
              <a:buNone/>
            </a:pPr>
            <a:r>
              <a:rPr lang="en"/>
              <a:t>If I _______________, then __________.</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74" name="Shape 1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Do birds with longer or shorter wings fly faster?</a:t>
            </a:r>
          </a:p>
          <a:p>
            <a:pPr rtl="0">
              <a:spcBef>
                <a:spcPts val="0"/>
              </a:spcBef>
              <a:buNone/>
            </a:pPr>
            <a:endParaRPr/>
          </a:p>
          <a:p>
            <a:pPr>
              <a:spcBef>
                <a:spcPts val="0"/>
              </a:spcBef>
              <a:buNone/>
            </a:pPr>
            <a:r>
              <a:rPr lang="en"/>
              <a:t>If I ______________, then ______________.</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Do caterpillar feces weigh the same as the leaf they ate? </a:t>
            </a:r>
          </a:p>
          <a:p>
            <a:pPr rtl="0">
              <a:spcBef>
                <a:spcPts val="0"/>
              </a:spcBef>
              <a:buNone/>
            </a:pPr>
            <a:endParaRPr/>
          </a:p>
          <a:p>
            <a:pPr>
              <a:spcBef>
                <a:spcPts val="0"/>
              </a:spcBef>
              <a:buNone/>
            </a:pPr>
            <a:r>
              <a:rPr lang="en"/>
              <a:t>If I ______________, then _______________.</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0" y="0"/>
            <a:ext cx="9031800" cy="4958099"/>
          </a:xfrm>
          <a:prstGeom prst="rect">
            <a:avLst/>
          </a:prstGeom>
          <a:noFill/>
          <a:ln>
            <a:noFill/>
          </a:ln>
        </p:spPr>
        <p:txBody>
          <a:bodyPr lIns="91425" tIns="91425" rIns="91425" bIns="91425" anchor="ctr" anchorCtr="0">
            <a:noAutofit/>
          </a:bodyPr>
          <a:lstStyle/>
          <a:p>
            <a:pPr lvl="0" algn="ctr" rtl="0">
              <a:spcBef>
                <a:spcPts val="600"/>
              </a:spcBef>
              <a:buNone/>
            </a:pPr>
            <a:r>
              <a:rPr lang="en" sz="3300">
                <a:solidFill>
                  <a:schemeClr val="lt1"/>
                </a:solidFill>
              </a:rPr>
              <a:t>Mr. Tubb predicted that giving detentions for missing homework would lower the amount of homework missed at South Charlotte Middle School.  He recorded the number of missing homework for 30 days. Mr. Tubb then assigned detentions for each missing homework assignments. He then compared the numbers to see if the policy had any effect.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91" name="Shape 191"/>
          <p:cNvSpPr txBox="1">
            <a:spLocks noGrp="1"/>
          </p:cNvSpPr>
          <p:nvPr>
            <p:ph type="body" idx="1"/>
          </p:nvPr>
        </p:nvSpPr>
        <p:spPr>
          <a:xfrm>
            <a:off x="457200" y="988625"/>
            <a:ext cx="8229600" cy="3725699"/>
          </a:xfrm>
          <a:prstGeom prst="rect">
            <a:avLst/>
          </a:prstGeom>
        </p:spPr>
        <p:txBody>
          <a:bodyPr lIns="91425" tIns="91425" rIns="91425" bIns="91425" anchor="t" anchorCtr="0">
            <a:noAutofit/>
          </a:bodyPr>
          <a:lstStyle/>
          <a:p>
            <a:pPr rtl="0">
              <a:spcBef>
                <a:spcPts val="0"/>
              </a:spcBef>
              <a:buNone/>
            </a:pPr>
            <a:r>
              <a:rPr lang="en" sz="2800"/>
              <a:t>What what the hypothesis for the detention scenario? </a:t>
            </a:r>
          </a:p>
          <a:p>
            <a:pPr rtl="0">
              <a:spcBef>
                <a:spcPts val="0"/>
              </a:spcBef>
              <a:buNone/>
            </a:pPr>
            <a:endParaRPr sz="2800"/>
          </a:p>
          <a:p>
            <a:pPr>
              <a:spcBef>
                <a:spcPts val="0"/>
              </a:spcBef>
              <a:buNone/>
            </a:pPr>
            <a:r>
              <a:rPr lang="en" sz="2800"/>
              <a:t>If Mr. Tubb__________, then _______________.</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97" name="Shape 19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3600">
                <a:solidFill>
                  <a:srgbClr val="000000"/>
                </a:solidFill>
              </a:rPr>
              <a:t>Does T.V. time affect the reading scores on fourth graders? </a:t>
            </a:r>
          </a:p>
          <a:p>
            <a:pPr rtl="0">
              <a:spcBef>
                <a:spcPts val="0"/>
              </a:spcBef>
              <a:buNone/>
            </a:pPr>
            <a:endParaRPr sz="3600">
              <a:solidFill>
                <a:srgbClr val="000000"/>
              </a:solidFill>
            </a:endParaRPr>
          </a:p>
          <a:p>
            <a:pPr>
              <a:spcBef>
                <a:spcPts val="0"/>
              </a:spcBef>
              <a:buNone/>
            </a:pPr>
            <a:r>
              <a:rPr lang="en" sz="3600">
                <a:solidFill>
                  <a:srgbClr val="000000"/>
                </a:solidFill>
              </a:rPr>
              <a:t>If I ____________, then __________.</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0" y="0"/>
            <a:ext cx="8919899" cy="4945799"/>
          </a:xfrm>
          <a:prstGeom prst="rect">
            <a:avLst/>
          </a:prstGeom>
          <a:noFill/>
          <a:ln>
            <a:noFill/>
          </a:ln>
        </p:spPr>
        <p:txBody>
          <a:bodyPr lIns="91425" tIns="91425" rIns="91425" bIns="91425" anchor="ctr" anchorCtr="0">
            <a:noAutofit/>
          </a:bodyPr>
          <a:lstStyle/>
          <a:p>
            <a:pPr lvl="0" algn="ctr" rtl="0">
              <a:spcBef>
                <a:spcPts val="600"/>
              </a:spcBef>
              <a:buNone/>
            </a:pPr>
            <a:r>
              <a:rPr lang="en" sz="3400">
                <a:solidFill>
                  <a:schemeClr val="lt1"/>
                </a:solidFill>
              </a:rPr>
              <a:t>Mrs. Bauer wants to see if different smells travel at the same speed.  She sprays a can of hairspray, peppermint air freshener, and insect repellant at the same time.  Five feet from where Mrs. Bauer stood, six friends stand around her in a large circle.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Clr>
                <a:schemeClr val="dk1"/>
              </a:buClr>
              <a:buSzPct val="36666"/>
              <a:buFont typeface="Arial"/>
              <a:buNone/>
            </a:pPr>
            <a:r>
              <a:rPr lang="en" sz="3000" b="0"/>
              <a:t>Write a hypothesis that Mrs. Bauer could use in her experiment.</a:t>
            </a:r>
          </a:p>
        </p:txBody>
      </p:sp>
      <p:sp>
        <p:nvSpPr>
          <p:cNvPr id="208" name="Shape 208"/>
          <p:cNvSpPr txBox="1"/>
          <p:nvPr/>
        </p:nvSpPr>
        <p:spPr>
          <a:xfrm>
            <a:off x="323900" y="1470025"/>
            <a:ext cx="8683199" cy="2715900"/>
          </a:xfrm>
          <a:prstGeom prst="rect">
            <a:avLst/>
          </a:prstGeom>
          <a:noFill/>
          <a:ln>
            <a:noFill/>
          </a:ln>
        </p:spPr>
        <p:txBody>
          <a:bodyPr lIns="91425" tIns="91425" rIns="91425" bIns="91425" anchor="t" anchorCtr="0">
            <a:noAutofit/>
          </a:bodyPr>
          <a:lstStyle/>
          <a:p>
            <a:pPr>
              <a:spcBef>
                <a:spcPts val="0"/>
              </a:spcBef>
              <a:buNone/>
            </a:pPr>
            <a:r>
              <a:rPr lang="en" sz="3000"/>
              <a:t>If Mrs. Bauer ___________, then__________.</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457200" y="1200150"/>
            <a:ext cx="8491800" cy="3725699"/>
          </a:xfrm>
          <a:prstGeom prst="rect">
            <a:avLst/>
          </a:prstGeom>
        </p:spPr>
        <p:txBody>
          <a:bodyPr lIns="91425" tIns="91425" rIns="91425" bIns="91425" anchor="t" anchorCtr="0">
            <a:noAutofit/>
          </a:bodyPr>
          <a:lstStyle/>
          <a:p>
            <a:pPr rtl="0">
              <a:spcBef>
                <a:spcPts val="0"/>
              </a:spcBef>
              <a:buNone/>
            </a:pPr>
            <a:r>
              <a:rPr lang="en"/>
              <a:t>What are six steps to the Scientific Method? </a:t>
            </a:r>
          </a:p>
          <a:p>
            <a:pPr rtl="0">
              <a:spcBef>
                <a:spcPts val="0"/>
              </a:spcBef>
              <a:buNone/>
            </a:pPr>
            <a:r>
              <a:rPr lang="en"/>
              <a:t>How can students utilize the process to organize scientific questions, and investigations?</a:t>
            </a:r>
          </a:p>
          <a:p>
            <a:pPr rtl="0">
              <a:spcBef>
                <a:spcPts val="0"/>
              </a:spcBef>
              <a:buNone/>
            </a:pPr>
            <a:endParaRPr/>
          </a:p>
          <a:p>
            <a:pPr>
              <a:spcBef>
                <a:spcPts val="0"/>
              </a:spcBef>
              <a:buNone/>
            </a:pPr>
            <a:r>
              <a:rPr lang="en" sz="2400"/>
              <a:t>Science as inquiry</a:t>
            </a:r>
          </a:p>
        </p:txBody>
      </p:sp>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Objective</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457200" y="1244250"/>
            <a:ext cx="8229600" cy="3751799"/>
          </a:xfrm>
          <a:prstGeom prst="rect">
            <a:avLst/>
          </a:prstGeom>
        </p:spPr>
        <p:txBody>
          <a:bodyPr lIns="91425" tIns="91425" rIns="91425" bIns="91425" anchor="t" anchorCtr="0">
            <a:noAutofit/>
          </a:bodyPr>
          <a:lstStyle/>
          <a:p>
            <a:pPr rtl="0">
              <a:spcBef>
                <a:spcPts val="0"/>
              </a:spcBef>
              <a:buNone/>
            </a:pPr>
            <a:r>
              <a:rPr lang="en" sz="3000">
                <a:solidFill>
                  <a:srgbClr val="9900FF"/>
                </a:solidFill>
              </a:rPr>
              <a:t>Paul</a:t>
            </a:r>
            <a:r>
              <a:rPr lang="en" sz="3000"/>
              <a:t> - Problem - What is doing wrong or what do you want to test, explain</a:t>
            </a:r>
          </a:p>
          <a:p>
            <a:pPr rtl="0">
              <a:spcBef>
                <a:spcPts val="0"/>
              </a:spcBef>
              <a:buNone/>
            </a:pPr>
            <a:r>
              <a:rPr lang="en" sz="3000">
                <a:solidFill>
                  <a:srgbClr val="9900FF"/>
                </a:solidFill>
              </a:rPr>
              <a:t>Revere</a:t>
            </a:r>
            <a:r>
              <a:rPr lang="en" sz="3000"/>
              <a:t> - Research and observe.  What can you learn and what do you notice related to your problem</a:t>
            </a:r>
          </a:p>
          <a:p>
            <a:pPr>
              <a:spcBef>
                <a:spcPts val="0"/>
              </a:spcBef>
              <a:buNone/>
            </a:pPr>
            <a:r>
              <a:rPr lang="en" sz="3000">
                <a:solidFill>
                  <a:srgbClr val="9900FF"/>
                </a:solidFill>
              </a:rPr>
              <a:t>Hates - </a:t>
            </a:r>
            <a:r>
              <a:rPr lang="en" sz="3000">
                <a:solidFill>
                  <a:srgbClr val="00387E"/>
                </a:solidFill>
              </a:rPr>
              <a:t>Write your Hypothesis - This is always an “If_____then____statement” and will be tested during the experiment</a:t>
            </a:r>
          </a:p>
        </p:txBody>
      </p:sp>
      <p:sp>
        <p:nvSpPr>
          <p:cNvPr id="214" name="Shape 2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Review</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199325" y="112125"/>
            <a:ext cx="8708099" cy="4808700"/>
          </a:xfrm>
          <a:prstGeom prst="rect">
            <a:avLst/>
          </a:prstGeom>
          <a:noFill/>
          <a:ln>
            <a:noFill/>
          </a:ln>
        </p:spPr>
        <p:txBody>
          <a:bodyPr lIns="91425" tIns="91425" rIns="91425" bIns="91425" anchor="ctr" anchorCtr="0">
            <a:noAutofit/>
          </a:bodyPr>
          <a:lstStyle/>
          <a:p>
            <a:pPr lvl="0" rtl="0">
              <a:spcBef>
                <a:spcPts val="600"/>
              </a:spcBef>
              <a:buNone/>
            </a:pPr>
            <a:r>
              <a:rPr lang="en" sz="3000" b="1" u="sng">
                <a:solidFill>
                  <a:schemeClr val="lt1"/>
                </a:solidFill>
              </a:rPr>
              <a:t>Problem: </a:t>
            </a:r>
            <a:r>
              <a:rPr lang="en" sz="3000">
                <a:solidFill>
                  <a:schemeClr val="lt1"/>
                </a:solidFill>
              </a:rPr>
              <a:t> How can I stop my dog, Gilligan, from waking me up at 3 O’clock am to go outside?  </a:t>
            </a:r>
          </a:p>
          <a:p>
            <a:pPr lvl="0" rtl="0">
              <a:spcBef>
                <a:spcPts val="600"/>
              </a:spcBef>
              <a:buNone/>
            </a:pPr>
            <a:endParaRPr sz="3000">
              <a:solidFill>
                <a:schemeClr val="lt1"/>
              </a:solidFill>
            </a:endParaRPr>
          </a:p>
          <a:p>
            <a:pPr lvl="0" rtl="0">
              <a:spcBef>
                <a:spcPts val="600"/>
              </a:spcBef>
              <a:buNone/>
            </a:pPr>
            <a:r>
              <a:rPr lang="en" sz="3000" b="1" u="sng">
                <a:solidFill>
                  <a:schemeClr val="lt1"/>
                </a:solidFill>
              </a:rPr>
              <a:t>Research: </a:t>
            </a:r>
            <a:r>
              <a:rPr lang="en" sz="3000">
                <a:solidFill>
                  <a:schemeClr val="lt1"/>
                </a:solidFill>
              </a:rPr>
              <a:t> When Gilligan wakes me up, I will follow him outside to see what he does. </a:t>
            </a:r>
          </a:p>
          <a:p>
            <a:pPr lvl="0" rtl="0">
              <a:spcBef>
                <a:spcPts val="600"/>
              </a:spcBef>
              <a:buNone/>
            </a:pPr>
            <a:endParaRPr sz="3000">
              <a:solidFill>
                <a:schemeClr val="lt1"/>
              </a:solidFill>
            </a:endParaRPr>
          </a:p>
          <a:p>
            <a:pPr lvl="0" rtl="0">
              <a:spcBef>
                <a:spcPts val="600"/>
              </a:spcBef>
              <a:buNone/>
            </a:pPr>
            <a:r>
              <a:rPr lang="en" sz="3000" b="1" u="sng">
                <a:solidFill>
                  <a:schemeClr val="lt1"/>
                </a:solidFill>
              </a:rPr>
              <a:t>Hypothesis:</a:t>
            </a:r>
            <a:r>
              <a:rPr lang="en" sz="3000">
                <a:solidFill>
                  <a:schemeClr val="lt1"/>
                </a:solidFill>
              </a:rPr>
              <a:t>  </a:t>
            </a:r>
            <a:r>
              <a:rPr lang="en" sz="3000" b="1" u="sng">
                <a:solidFill>
                  <a:schemeClr val="lt1"/>
                </a:solidFill>
              </a:rPr>
              <a:t>If I</a:t>
            </a:r>
            <a:r>
              <a:rPr lang="en" sz="3000" b="1">
                <a:solidFill>
                  <a:schemeClr val="lt1"/>
                </a:solidFill>
              </a:rPr>
              <a:t> </a:t>
            </a:r>
            <a:r>
              <a:rPr lang="en" sz="3000">
                <a:solidFill>
                  <a:schemeClr val="lt1"/>
                </a:solidFill>
              </a:rPr>
              <a:t>let Gilligan go outside just before bedtime, </a:t>
            </a:r>
            <a:r>
              <a:rPr lang="en" sz="3000" b="1" u="sng">
                <a:solidFill>
                  <a:schemeClr val="lt1"/>
                </a:solidFill>
              </a:rPr>
              <a:t>then</a:t>
            </a:r>
            <a:r>
              <a:rPr lang="en" sz="3000">
                <a:solidFill>
                  <a:schemeClr val="lt1"/>
                </a:solidFill>
              </a:rPr>
              <a:t> he will stop waking me up at 3 O’clock in the morning.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594225" y="994192"/>
            <a:ext cx="8229600" cy="3630300"/>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Use the first three steps of the Scientific Method to outline one problem: </a:t>
            </a:r>
          </a:p>
          <a:p>
            <a:pPr lvl="0" rtl="0">
              <a:lnSpc>
                <a:spcPct val="115000"/>
              </a:lnSpc>
              <a:spcBef>
                <a:spcPts val="0"/>
              </a:spcBef>
              <a:buClr>
                <a:schemeClr val="dk1"/>
              </a:buClr>
              <a:buSzPct val="36666"/>
              <a:buFont typeface="Arial"/>
              <a:buNone/>
            </a:pPr>
            <a:r>
              <a:rPr lang="en"/>
              <a:t>       Problem:</a:t>
            </a:r>
          </a:p>
          <a:p>
            <a:pPr lvl="0" rtl="0">
              <a:lnSpc>
                <a:spcPct val="115000"/>
              </a:lnSpc>
              <a:spcBef>
                <a:spcPts val="0"/>
              </a:spcBef>
              <a:buClr>
                <a:schemeClr val="dk1"/>
              </a:buClr>
              <a:buSzPct val="36666"/>
              <a:buFont typeface="Arial"/>
              <a:buNone/>
            </a:pPr>
            <a:r>
              <a:rPr lang="en"/>
              <a:t> 	  Research:</a:t>
            </a:r>
          </a:p>
          <a:p>
            <a:pPr lvl="0" rtl="0">
              <a:lnSpc>
                <a:spcPct val="115000"/>
              </a:lnSpc>
              <a:spcBef>
                <a:spcPts val="0"/>
              </a:spcBef>
              <a:buClr>
                <a:schemeClr val="dk1"/>
              </a:buClr>
              <a:buSzPct val="36666"/>
              <a:buFont typeface="Arial"/>
              <a:buNone/>
            </a:pPr>
            <a:r>
              <a:rPr lang="en"/>
              <a:t> 	  Hypothesis:</a:t>
            </a:r>
          </a:p>
          <a:p>
            <a:pPr lvl="0" rtl="0">
              <a:lnSpc>
                <a:spcPct val="115000"/>
              </a:lnSpc>
              <a:spcBef>
                <a:spcPts val="0"/>
              </a:spcBef>
              <a:buClr>
                <a:schemeClr val="dk1"/>
              </a:buClr>
              <a:buSzPct val="36666"/>
              <a:buFont typeface="Arial"/>
              <a:buNone/>
            </a:pPr>
            <a:r>
              <a:rPr lang="en"/>
              <a:t>(Make it a real problem that you can experiment at home.)</a:t>
            </a:r>
          </a:p>
          <a:p>
            <a:pPr rtl="0">
              <a:spcBef>
                <a:spcPts val="0"/>
              </a:spcBef>
              <a:buNone/>
            </a:pPr>
            <a:endParaRPr/>
          </a:p>
          <a:p>
            <a:pPr>
              <a:spcBef>
                <a:spcPts val="0"/>
              </a:spcBef>
              <a:buNone/>
            </a:pPr>
            <a:endParaRPr/>
          </a:p>
        </p:txBody>
      </p:sp>
      <p:sp>
        <p:nvSpPr>
          <p:cNvPr id="225" name="Shape 225"/>
          <p:cNvSpPr txBox="1">
            <a:spLocks noGrp="1"/>
          </p:cNvSpPr>
          <p:nvPr>
            <p:ph type="title"/>
          </p:nvPr>
        </p:nvSpPr>
        <p:spPr>
          <a:xfrm>
            <a:off x="531950" y="3"/>
            <a:ext cx="8229600" cy="994200"/>
          </a:xfrm>
          <a:prstGeom prst="rect">
            <a:avLst/>
          </a:prstGeom>
        </p:spPr>
        <p:txBody>
          <a:bodyPr lIns="91425" tIns="91425" rIns="91425" bIns="91425" anchor="b" anchorCtr="0">
            <a:noAutofit/>
          </a:bodyPr>
          <a:lstStyle/>
          <a:p>
            <a:pPr>
              <a:spcBef>
                <a:spcPts val="0"/>
              </a:spcBef>
              <a:buNone/>
            </a:pPr>
            <a:r>
              <a:rPr lang="en"/>
              <a:t>Practice..Practice…(Homework)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Get out your homework.</a:t>
            </a:r>
          </a:p>
          <a:p>
            <a:pPr rtl="0">
              <a:spcBef>
                <a:spcPts val="0"/>
              </a:spcBef>
              <a:buNone/>
            </a:pPr>
            <a:endParaRPr/>
          </a:p>
          <a:p>
            <a:pPr>
              <a:spcBef>
                <a:spcPts val="0"/>
              </a:spcBef>
              <a:buNone/>
            </a:pPr>
            <a:r>
              <a:rPr lang="en"/>
              <a:t>Let’s discuss; was the bag activity an observation or an inference?</a:t>
            </a:r>
          </a:p>
        </p:txBody>
      </p:sp>
      <p:sp>
        <p:nvSpPr>
          <p:cNvPr id="59" name="Shape 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Observation or inference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r>
              <a:rPr lang="en" u="sng">
                <a:solidFill>
                  <a:schemeClr val="hlink"/>
                </a:solidFill>
                <a:hlinkClick r:id="rId3"/>
              </a:rPr>
              <a:t>Brainpop</a:t>
            </a:r>
          </a:p>
          <a:p>
            <a:pPr rtl="0">
              <a:spcBef>
                <a:spcPts val="0"/>
              </a:spcBef>
              <a:buNone/>
            </a:pPr>
            <a:endParaRPr/>
          </a:p>
          <a:p>
            <a:pPr>
              <a:spcBef>
                <a:spcPts val="0"/>
              </a:spcBef>
              <a:buNone/>
            </a:pPr>
            <a:r>
              <a:rPr lang="en"/>
              <a:t>(4 Minute Video Clip)</a:t>
            </a:r>
          </a:p>
        </p:txBody>
      </p:sp>
      <p:sp>
        <p:nvSpPr>
          <p:cNvPr id="65" name="Shape 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Overview with Tim and Moby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This handsome</a:t>
            </a:r>
          </a:p>
          <a:p>
            <a:pPr>
              <a:spcBef>
                <a:spcPts val="0"/>
              </a:spcBef>
              <a:buNone/>
            </a:pPr>
            <a:r>
              <a:rPr lang="en"/>
              <a:t>guy is Paul Revere</a:t>
            </a:r>
          </a:p>
        </p:txBody>
      </p:sp>
      <p:sp>
        <p:nvSpPr>
          <p:cNvPr id="71" name="Shape 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Once upon a time...</a:t>
            </a:r>
          </a:p>
        </p:txBody>
      </p:sp>
      <p:pic>
        <p:nvPicPr>
          <p:cNvPr id="72" name="Shape 72"/>
          <p:cNvPicPr preferRelativeResize="0"/>
          <p:nvPr/>
        </p:nvPicPr>
        <p:blipFill>
          <a:blip r:embed="rId3">
            <a:alphaModFix/>
          </a:blip>
          <a:stretch>
            <a:fillRect/>
          </a:stretch>
        </p:blipFill>
        <p:spPr>
          <a:xfrm>
            <a:off x="4412500" y="1196150"/>
            <a:ext cx="4213151" cy="372649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Paul………..Problem</a:t>
            </a:r>
          </a:p>
          <a:p>
            <a:pPr rtl="0">
              <a:spcBef>
                <a:spcPts val="0"/>
              </a:spcBef>
              <a:buNone/>
            </a:pPr>
            <a:r>
              <a:rPr lang="en"/>
              <a:t>Revere…...Research</a:t>
            </a:r>
          </a:p>
          <a:p>
            <a:pPr rtl="0">
              <a:spcBef>
                <a:spcPts val="0"/>
              </a:spcBef>
              <a:buNone/>
            </a:pPr>
            <a:r>
              <a:rPr lang="en"/>
              <a:t>Hates……...Hypothesis</a:t>
            </a:r>
          </a:p>
          <a:p>
            <a:pPr rtl="0">
              <a:spcBef>
                <a:spcPts val="0"/>
              </a:spcBef>
              <a:buNone/>
            </a:pPr>
            <a:r>
              <a:rPr lang="en"/>
              <a:t>Eggs………..Experiment</a:t>
            </a:r>
          </a:p>
          <a:p>
            <a:pPr rtl="0">
              <a:spcBef>
                <a:spcPts val="0"/>
              </a:spcBef>
              <a:buNone/>
            </a:pPr>
            <a:r>
              <a:rPr lang="en"/>
              <a:t>And………...Analysis</a:t>
            </a:r>
          </a:p>
          <a:p>
            <a:pPr rtl="0">
              <a:spcBef>
                <a:spcPts val="0"/>
              </a:spcBef>
              <a:buNone/>
            </a:pPr>
            <a:r>
              <a:rPr lang="en"/>
              <a:t>Cheese…...Conclusion</a:t>
            </a:r>
          </a:p>
          <a:p>
            <a:pPr>
              <a:spcBef>
                <a:spcPts val="0"/>
              </a:spcBef>
              <a:buNone/>
            </a:pPr>
            <a:r>
              <a:rPr lang="en"/>
              <a:t>	</a:t>
            </a:r>
          </a:p>
        </p:txBody>
      </p:sp>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Knowing Paul Revere will help us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Choose a Problem</a:t>
            </a:r>
          </a:p>
          <a:p>
            <a:pPr marL="457200" lvl="0" indent="-228600" rtl="0">
              <a:spcBef>
                <a:spcPts val="0"/>
              </a:spcBef>
            </a:pPr>
            <a:r>
              <a:rPr lang="en"/>
              <a:t>This is the purpose or reason for doing any experiment</a:t>
            </a:r>
          </a:p>
          <a:p>
            <a:pPr rtl="0">
              <a:spcBef>
                <a:spcPts val="0"/>
              </a:spcBef>
              <a:buNone/>
            </a:pPr>
            <a:r>
              <a:rPr lang="en"/>
              <a:t>Examples</a:t>
            </a:r>
          </a:p>
          <a:p>
            <a:pPr marL="457200" lvl="0" indent="-228600" rtl="0">
              <a:spcBef>
                <a:spcPts val="0"/>
              </a:spcBef>
            </a:pPr>
            <a:r>
              <a:rPr lang="en"/>
              <a:t>My sister takes my stuff</a:t>
            </a:r>
          </a:p>
          <a:p>
            <a:pPr marL="457200" lvl="0" indent="-228600" rtl="0">
              <a:spcBef>
                <a:spcPts val="0"/>
              </a:spcBef>
            </a:pPr>
            <a:r>
              <a:rPr lang="en"/>
              <a:t>My dog jumps on me</a:t>
            </a:r>
          </a:p>
          <a:p>
            <a:pPr marL="457200" lvl="0" indent="-228600">
              <a:spcBef>
                <a:spcPts val="0"/>
              </a:spcBef>
            </a:pPr>
            <a:r>
              <a:rPr lang="en"/>
              <a:t>My locker jams</a:t>
            </a:r>
          </a:p>
        </p:txBody>
      </p:sp>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What’s “yo” Problem Man?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Think about siblings, pets etc.  </a:t>
            </a:r>
          </a:p>
          <a:p>
            <a:pPr rtl="0">
              <a:spcBef>
                <a:spcPts val="0"/>
              </a:spcBef>
              <a:buNone/>
            </a:pPr>
            <a:endParaRPr/>
          </a:p>
          <a:p>
            <a:pPr rtl="0">
              <a:spcBef>
                <a:spcPts val="0"/>
              </a:spcBef>
              <a:buNone/>
            </a:pPr>
            <a:r>
              <a:rPr lang="en"/>
              <a:t>Share out (phrase as a question)</a:t>
            </a:r>
          </a:p>
          <a:p>
            <a:pPr rtl="0">
              <a:spcBef>
                <a:spcPts val="0"/>
              </a:spcBef>
              <a:buNone/>
            </a:pPr>
            <a:endParaRPr/>
          </a:p>
          <a:p>
            <a:pPr rtl="0">
              <a:spcBef>
                <a:spcPts val="0"/>
              </a:spcBef>
              <a:buNone/>
            </a:pPr>
            <a:r>
              <a:rPr lang="en"/>
              <a:t>Always phrase your problem as</a:t>
            </a:r>
          </a:p>
          <a:p>
            <a:pPr>
              <a:spcBef>
                <a:spcPts val="0"/>
              </a:spcBef>
              <a:buNone/>
            </a:pPr>
            <a:r>
              <a:rPr lang="en"/>
              <a:t> a question to solve</a:t>
            </a:r>
          </a:p>
        </p:txBody>
      </p:sp>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Use real life problems</a:t>
            </a:r>
          </a:p>
        </p:txBody>
      </p:sp>
      <p:pic>
        <p:nvPicPr>
          <p:cNvPr id="91" name="Shape 91"/>
          <p:cNvPicPr preferRelativeResize="0"/>
          <p:nvPr/>
        </p:nvPicPr>
        <p:blipFill>
          <a:blip r:embed="rId3">
            <a:alphaModFix/>
          </a:blip>
          <a:stretch>
            <a:fillRect/>
          </a:stretch>
        </p:blipFill>
        <p:spPr>
          <a:xfrm>
            <a:off x="6690475" y="1453424"/>
            <a:ext cx="1996323" cy="29984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On-screen Show (16:9)</PresentationFormat>
  <Paragraphs>139</Paragraphs>
  <Slides>32</Slides>
  <Notes>32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biz</vt:lpstr>
      <vt:lpstr>Scientific Method (day 3)</vt:lpstr>
      <vt:lpstr>Warm up</vt:lpstr>
      <vt:lpstr>Objective</vt:lpstr>
      <vt:lpstr>Observation or inference</vt:lpstr>
      <vt:lpstr>Overview with Tim and Moby</vt:lpstr>
      <vt:lpstr>Once upon a time...</vt:lpstr>
      <vt:lpstr>Knowing Paul Revere will help us</vt:lpstr>
      <vt:lpstr>What’s “yo” Problem Man?</vt:lpstr>
      <vt:lpstr>Use real life problems</vt:lpstr>
      <vt:lpstr>Research and Observations</vt:lpstr>
      <vt:lpstr>Let’s Try one out - step 1 problem</vt:lpstr>
      <vt:lpstr>Step 2  Research and Observation</vt:lpstr>
      <vt:lpstr>Observations after research</vt:lpstr>
      <vt:lpstr>Remember Observations and Inferences?</vt:lpstr>
      <vt:lpstr>You’ve made your observations</vt:lpstr>
      <vt:lpstr>Hypothesis</vt:lpstr>
      <vt:lpstr>Hypothesis Writing 101</vt:lpstr>
      <vt:lpstr>Examples</vt:lpstr>
      <vt:lpstr>For each example given write a 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a hypothesis that Mrs. Bauer could use in her experiment.</vt:lpstr>
      <vt:lpstr>Review</vt:lpstr>
      <vt:lpstr>PowerPoint Presentation</vt:lpstr>
      <vt:lpstr>Practice..Practice…(Homework)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Method (day 3)</dc:title>
  <dc:creator>LauraB</dc:creator>
  <cp:lastModifiedBy>Laura Bauer</cp:lastModifiedBy>
  <cp:revision>1</cp:revision>
  <dcterms:modified xsi:type="dcterms:W3CDTF">2015-09-01T02:11:02Z</dcterms:modified>
</cp:coreProperties>
</file>