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x="822959" y="2057400"/>
            <a:ext cx="7498199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/>
          <a:lstStyle>
            <a:lvl1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0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0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0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0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0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0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0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0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0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x="1645919" y="3086100"/>
            <a:ext cx="5852100" cy="617099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/>
          <a:lstStyle>
            <a:lvl1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6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6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6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6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6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6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6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6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6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/>
          <a:lstStyle>
            <a:lvl1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defRPr sz="35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274319" y="1234440"/>
            <a:ext cx="4023299" cy="37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/>
          <a:lstStyle>
            <a:lvl1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x="4846319" y="1234440"/>
            <a:ext cx="4023299" cy="37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/>
          <a:lstStyle>
            <a:lvl1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100000"/>
              <a:buFont typeface="Georgia"/>
              <a:defRPr sz="22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x="274319" y="4526280"/>
            <a:ext cx="8595299" cy="411599"/>
          </a:xfrm>
          <a:prstGeom prst="rect">
            <a:avLst/>
          </a:prstGeom>
          <a:noFill/>
          <a:ln>
            <a:noFill/>
          </a:ln>
        </p:spPr>
        <p:txBody>
          <a:bodyPr anchorCtr="0" anchor="t" bIns="75425" lIns="75425" rIns="75425" tIns="75425"/>
          <a:lstStyle>
            <a:lvl1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6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6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6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6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6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6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6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6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6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knowitall.org/nasa/flash/sound/how_sound_travels.swf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physicsclassroom.com/Physics-Interactives/Waves-and-Sound/Simple-Wave-Simulator/Simple-Wave-Simulator-Interactive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brainpop.com/science/energy/sound/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phschool.com/webcodes10/index.cfm?wcprefix=cgp&amp;wcsuffix=5023&amp;area=view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youtube.com/watch?v=P2pLJfWUjc8" TargetMode="External"/><Relationship Id="rId4" Type="http://schemas.openxmlformats.org/officeDocument/2006/relationships/hyperlink" Target="  https://www.youtube.com/watch?v=-XGds2GAvGQ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youtube.com/watch?v=YNE6zeLqEy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physicsclassroom.com/class/sound/Lesson-1/Sound-as-a-Longitudinal-Wave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ctrTitle"/>
          </p:nvPr>
        </p:nvSpPr>
        <p:spPr>
          <a:xfrm>
            <a:off x="822959" y="2057400"/>
            <a:ext cx="7498199" cy="8229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Day 2 Sound</a:t>
            </a:r>
          </a:p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1645919" y="3086100"/>
            <a:ext cx="5852100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Sound Pitch and Production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Speed and  Mediums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Medium -  Something that sound travels through.  Sound travels through matter.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Sound waves are repeating patterns of compressions as particles vibrate. Sound waves are produced by vibrations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Sound moves in longitudinal waves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Hertz - The unit to measure frequency - waves per second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speed of Sound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Sound travels fastest through Solids followed by liquids and then gasses.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Turn and talk why do you think that might be true?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Sound travels faster in warmer temperatures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Why do you think this might be?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(How sound travels on Symbaloo for a good illustration)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200">
                <a:solidFill>
                  <a:srgbClr val="4D626C"/>
                </a:solidFill>
              </a:rPr>
              <a:t>Waves and Medium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From the symbaloo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Pitch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Frequency determines pitch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High frequency = High Pitch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Volume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Amplitude determines Loudness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High Amplitude = High Energy = Louder sound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Waves in Action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Simulation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sum up when you have learned so far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Brain pop sound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Instrument Demonstration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cgp 5023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do you produce sound?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Your vocal cords in your voice box (larynx) tense up and draw close together when you are about to speak.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Air is pushed against the cords causing them to vibrate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This vibration causes sound waves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How vocal chords work 5.40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Singing quartet</a:t>
            </a:r>
            <a:r>
              <a:rPr lang="en"/>
              <a:t> 3.14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Song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Do you recognize these ladies???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Sound song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Warm up</a:t>
            </a:r>
          </a:p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Take 5 minutes to review your notes and answer the questions on side one of the partner sheet.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Read in your textbook C37 - C43 and answer the 5 questions on the bottom of page 43 in your ISN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Objectives and essential questions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 can differentiate between different types of waves and how they travel.  6.P.1.1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Investigating Sound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274319" y="1143215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Each partnership takes two dixie cups and one piece of string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Poke a SMALL hole in the end of each cup and make a knot inside of each cup.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Start to move apart and alternate who speaks and who listens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Findings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When did the “telephone” work best?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What kind of wave was being used during this telephone experiment?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Compression or Longitudinal wave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Sound wave in action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Types of waves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351361" y="1199050"/>
            <a:ext cx="8329799" cy="39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L="342900" rtl="0">
              <a:spcBef>
                <a:spcPts val="0"/>
              </a:spcBef>
              <a:buNone/>
            </a:pPr>
            <a:r>
              <a:rPr lang="en" sz="3200">
                <a:solidFill>
                  <a:srgbClr val="FFFFFF"/>
                </a:solidFill>
              </a:rPr>
              <a:t>(</a:t>
            </a:r>
            <a:r>
              <a:rPr lang="en" sz="3200"/>
              <a:t>1) Based on the type of material they move through</a:t>
            </a:r>
          </a:p>
          <a:p>
            <a:pPr indent="-190500" lvl="0" marL="342900" rtl="0">
              <a:spcBef>
                <a:spcPts val="640"/>
              </a:spcBef>
              <a:buNone/>
            </a:pPr>
            <a:r>
              <a:t/>
            </a:r>
            <a:endParaRPr sz="3200">
              <a:solidFill>
                <a:srgbClr val="FFFFFF"/>
              </a:solidFill>
            </a:endParaRPr>
          </a:p>
        </p:txBody>
      </p:sp>
      <p:grpSp>
        <p:nvGrpSpPr>
          <p:cNvPr id="58" name="Shape 58"/>
          <p:cNvGrpSpPr/>
          <p:nvPr/>
        </p:nvGrpSpPr>
        <p:grpSpPr>
          <a:xfrm>
            <a:off x="-111400" y="2184466"/>
            <a:ext cx="9254736" cy="1987384"/>
            <a:chOff x="0" y="2732086"/>
            <a:chExt cx="11455299" cy="2282775"/>
          </a:xfrm>
        </p:grpSpPr>
        <p:cxnSp>
          <p:nvCxnSpPr>
            <p:cNvPr id="59" name="Shape 59"/>
            <p:cNvCxnSpPr/>
            <p:nvPr/>
          </p:nvCxnSpPr>
          <p:spPr>
            <a:xfrm rot="-5400000">
              <a:off x="8536049" y="4359212"/>
              <a:ext cx="228600" cy="3299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60" name="Shape 60"/>
            <p:cNvCxnSpPr/>
            <p:nvPr/>
          </p:nvCxnSpPr>
          <p:spPr>
            <a:xfrm rot="-5400000">
              <a:off x="2694737" y="4360111"/>
              <a:ext cx="228600" cy="15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61" name="Shape 61"/>
            <p:cNvCxnSpPr/>
            <p:nvPr/>
          </p:nvCxnSpPr>
          <p:spPr>
            <a:xfrm rot="10800000">
              <a:off x="5728974" y="3375024"/>
              <a:ext cx="2922900" cy="228600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62" name="Shape 62"/>
            <p:cNvCxnSpPr/>
            <p:nvPr/>
          </p:nvCxnSpPr>
          <p:spPr>
            <a:xfrm flipH="1" rot="10800000">
              <a:off x="2808286" y="3375024"/>
              <a:ext cx="2921400" cy="228600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63" name="Shape 63"/>
            <p:cNvSpPr/>
            <p:nvPr/>
          </p:nvSpPr>
          <p:spPr>
            <a:xfrm>
              <a:off x="4327525" y="2732086"/>
              <a:ext cx="2802000" cy="642900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Material t type</a:t>
              </a:r>
            </a:p>
          </p:txBody>
        </p:sp>
        <p:sp>
          <p:nvSpPr>
            <p:cNvPr id="64" name="Shape 64"/>
            <p:cNvSpPr/>
            <p:nvPr/>
          </p:nvSpPr>
          <p:spPr>
            <a:xfrm>
              <a:off x="1225550" y="3603625"/>
              <a:ext cx="3163800" cy="642900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Mechanical</a:t>
              </a:r>
            </a:p>
          </p:txBody>
        </p:sp>
        <p:sp>
          <p:nvSpPr>
            <p:cNvPr id="65" name="Shape 65"/>
            <p:cNvSpPr/>
            <p:nvPr/>
          </p:nvSpPr>
          <p:spPr>
            <a:xfrm>
              <a:off x="7067550" y="3603625"/>
              <a:ext cx="3163800" cy="642900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Electromagnetic</a:t>
              </a:r>
            </a:p>
          </p:txBody>
        </p:sp>
        <p:sp>
          <p:nvSpPr>
            <p:cNvPr id="66" name="Shape 66"/>
            <p:cNvSpPr/>
            <p:nvPr/>
          </p:nvSpPr>
          <p:spPr>
            <a:xfrm>
              <a:off x="0" y="4475162"/>
              <a:ext cx="5613299" cy="539700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These need a medium to travel through such as water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Air, ground</a:t>
              </a:r>
            </a:p>
          </p:txBody>
        </p:sp>
        <p:sp>
          <p:nvSpPr>
            <p:cNvPr id="67" name="Shape 67"/>
            <p:cNvSpPr/>
            <p:nvPr/>
          </p:nvSpPr>
          <p:spPr>
            <a:xfrm>
              <a:off x="5842000" y="4475162"/>
              <a:ext cx="5613299" cy="539700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16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These travel through empty spaces</a:t>
              </a:r>
            </a:p>
          </p:txBody>
        </p:sp>
      </p:grpSp>
      <p:grpSp>
        <p:nvGrpSpPr>
          <p:cNvPr id="68" name="Shape 68"/>
          <p:cNvGrpSpPr/>
          <p:nvPr/>
        </p:nvGrpSpPr>
        <p:grpSpPr>
          <a:xfrm>
            <a:off x="-111400" y="2181702"/>
            <a:ext cx="9255407" cy="2864948"/>
            <a:chOff x="0" y="2732086"/>
            <a:chExt cx="10909249" cy="3290775"/>
          </a:xfrm>
        </p:grpSpPr>
        <p:cxnSp>
          <p:nvCxnSpPr>
            <p:cNvPr id="69" name="Shape 69"/>
            <p:cNvCxnSpPr/>
            <p:nvPr/>
          </p:nvCxnSpPr>
          <p:spPr>
            <a:xfrm rot="-5400000">
              <a:off x="8125574" y="4360111"/>
              <a:ext cx="228600" cy="1500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70" name="Shape 70"/>
            <p:cNvCxnSpPr/>
            <p:nvPr/>
          </p:nvCxnSpPr>
          <p:spPr>
            <a:xfrm rot="-5400000">
              <a:off x="2556624" y="4360111"/>
              <a:ext cx="228600" cy="15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71" name="Shape 71"/>
            <p:cNvCxnSpPr/>
            <p:nvPr/>
          </p:nvCxnSpPr>
          <p:spPr>
            <a:xfrm rot="10800000">
              <a:off x="5456112" y="3375024"/>
              <a:ext cx="2784600" cy="228600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72" name="Shape 72"/>
            <p:cNvCxnSpPr/>
            <p:nvPr/>
          </p:nvCxnSpPr>
          <p:spPr>
            <a:xfrm flipH="1" rot="10800000">
              <a:off x="2670175" y="3375023"/>
              <a:ext cx="2786099" cy="228600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73" name="Shape 73"/>
            <p:cNvSpPr/>
            <p:nvPr/>
          </p:nvSpPr>
          <p:spPr>
            <a:xfrm>
              <a:off x="4054475" y="2732086"/>
              <a:ext cx="2802000" cy="642900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Material  type</a:t>
              </a:r>
            </a:p>
          </p:txBody>
        </p:sp>
        <p:sp>
          <p:nvSpPr>
            <p:cNvPr id="74" name="Shape 74"/>
            <p:cNvSpPr/>
            <p:nvPr/>
          </p:nvSpPr>
          <p:spPr>
            <a:xfrm>
              <a:off x="1089025" y="3603625"/>
              <a:ext cx="3163800" cy="642900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Mechanical</a:t>
              </a:r>
            </a:p>
          </p:txBody>
        </p:sp>
        <p:sp>
          <p:nvSpPr>
            <p:cNvPr id="75" name="Shape 75"/>
            <p:cNvSpPr/>
            <p:nvPr/>
          </p:nvSpPr>
          <p:spPr>
            <a:xfrm>
              <a:off x="6657975" y="3603625"/>
              <a:ext cx="3163800" cy="642900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Electromagnetic</a:t>
              </a:r>
            </a:p>
          </p:txBody>
        </p:sp>
        <p:sp>
          <p:nvSpPr>
            <p:cNvPr id="76" name="Shape 76"/>
            <p:cNvSpPr/>
            <p:nvPr/>
          </p:nvSpPr>
          <p:spPr>
            <a:xfrm>
              <a:off x="0" y="4475162"/>
              <a:ext cx="5340299" cy="1395299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These need a medium to travel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through such as water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Air, ground</a:t>
              </a:r>
            </a:p>
          </p:txBody>
        </p:sp>
        <p:sp>
          <p:nvSpPr>
            <p:cNvPr id="77" name="Shape 77"/>
            <p:cNvSpPr/>
            <p:nvPr/>
          </p:nvSpPr>
          <p:spPr>
            <a:xfrm>
              <a:off x="5568950" y="4475162"/>
              <a:ext cx="5340299" cy="1547700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2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These travel through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2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empty spaces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Two types of mechanical waves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grpSp>
        <p:nvGrpSpPr>
          <p:cNvPr id="84" name="Shape 84"/>
          <p:cNvGrpSpPr/>
          <p:nvPr/>
        </p:nvGrpSpPr>
        <p:grpSpPr>
          <a:xfrm>
            <a:off x="1264616" y="1201876"/>
            <a:ext cx="6585051" cy="3784503"/>
            <a:chOff x="2605086" y="2003987"/>
            <a:chExt cx="6054663" cy="2241075"/>
          </a:xfrm>
        </p:grpSpPr>
        <p:cxnSp>
          <p:nvCxnSpPr>
            <p:cNvPr id="85" name="Shape 85"/>
            <p:cNvCxnSpPr/>
            <p:nvPr/>
          </p:nvCxnSpPr>
          <p:spPr>
            <a:xfrm rot="10800000">
              <a:off x="5632586" y="3408361"/>
              <a:ext cx="1569899" cy="228600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86" name="Shape 86"/>
            <p:cNvCxnSpPr/>
            <p:nvPr/>
          </p:nvCxnSpPr>
          <p:spPr>
            <a:xfrm flipH="1" rot="10800000">
              <a:off x="4062412" y="3408361"/>
              <a:ext cx="1569899" cy="228600"/>
            </a:xfrm>
            <a:prstGeom prst="bentConnector3">
              <a:avLst>
                <a:gd fmla="val 50000" name="adj1"/>
              </a:avLst>
            </a:prstGeom>
            <a:noFill/>
            <a:ln cap="flat" cmpd="sng" w="2857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87" name="Shape 87"/>
            <p:cNvSpPr/>
            <p:nvPr/>
          </p:nvSpPr>
          <p:spPr>
            <a:xfrm>
              <a:off x="3217875" y="2003987"/>
              <a:ext cx="4830899" cy="1404300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36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Direction of waves</a:t>
              </a:r>
            </a:p>
          </p:txBody>
        </p:sp>
        <p:sp>
          <p:nvSpPr>
            <p:cNvPr id="88" name="Shape 88"/>
            <p:cNvSpPr/>
            <p:nvPr/>
          </p:nvSpPr>
          <p:spPr>
            <a:xfrm>
              <a:off x="2605086" y="3636962"/>
              <a:ext cx="2913000" cy="608100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3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Longitudinal</a:t>
              </a:r>
            </a:p>
          </p:txBody>
        </p:sp>
        <p:sp>
          <p:nvSpPr>
            <p:cNvPr id="89" name="Shape 89"/>
            <p:cNvSpPr/>
            <p:nvPr/>
          </p:nvSpPr>
          <p:spPr>
            <a:xfrm>
              <a:off x="5746750" y="3636962"/>
              <a:ext cx="2913000" cy="608100"/>
            </a:xfrm>
            <a:prstGeom prst="roundRect">
              <a:avLst>
                <a:gd fmla="val 16667" name="adj"/>
              </a:avLst>
            </a:prstGeom>
            <a:solidFill>
              <a:srgbClr val="3399FF"/>
            </a:solidFill>
            <a:ln cap="flat" cmpd="sng" w="9525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28150" lIns="56325" rIns="56325" tIns="28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" sz="3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Transverse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274319" y="205739"/>
            <a:ext cx="8595299" cy="617099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274319" y="1234440"/>
            <a:ext cx="8595299" cy="3703200"/>
          </a:xfrm>
          <a:prstGeom prst="rect">
            <a:avLst/>
          </a:prstGeom>
        </p:spPr>
        <p:txBody>
          <a:bodyPr anchorCtr="0" anchor="t" bIns="75425" lIns="75425" rIns="75425" tIns="75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75" y="0"/>
            <a:ext cx="9002875" cy="510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bubbles">
      <a:dk1>
        <a:srgbClr val="00BDEC"/>
      </a:dk1>
      <a:lt1>
        <a:srgbClr val="E0F5FA"/>
      </a:lt1>
      <a:dk2>
        <a:srgbClr val="000000"/>
      </a:dk2>
      <a:lt2>
        <a:srgbClr val="FFFFFF"/>
      </a:lt2>
      <a:accent1>
        <a:srgbClr val="38CBF0"/>
      </a:accent1>
      <a:accent2>
        <a:srgbClr val="70D9F4"/>
      </a:accent2>
      <a:accent3>
        <a:srgbClr val="A8E7F7"/>
      </a:accent3>
      <a:accent4>
        <a:srgbClr val="69AE7A"/>
      </a:accent4>
      <a:accent5>
        <a:srgbClr val="8CE8A3"/>
      </a:accent5>
      <a:accent6>
        <a:srgbClr val="B2F0C2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