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.xml"/>
  <Override ContentType="application/vnd.openxmlformats-officedocument.presentationml.slideMaster+xml" PartName="/ppt/slideMasters/slideMaster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</p:sldIdLst>
  <p:sldSz cy="6858000" cx="9144000"/>
  <p:notesSz cx="6858000" cy="9144000"/>
  <p:embeddedFontLst>
    <p:embeddedFont>
      <p:font typeface="Tahoma"/>
      <p:regular r:id="rId42"/>
      <p:bold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font" Target="fonts/Tahoma-regular.fntdata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schemas.openxmlformats.org/officeDocument/2006/relationships/font" Target="fonts/Tahoma-bold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.xml"/><Relationship Id="rId4" Type="http://schemas.openxmlformats.org/officeDocument/2006/relationships/notesMaster" Target="notesMasters/notesMaster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slide" Target="slides/slide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notesSlide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" name="Shape 3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1" name="Shape 10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7" name="Shape 11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1" name="Shape 13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8" name="Shape 13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4" name="Shape 14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7" name="Shape 15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5" name="Shape 16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1" name="Shape 17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8" name="Shape 17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6" name="Shape 18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3" name="Shape 19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0" name="Shape 20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1" name="Shape 21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9" name="Shape 21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5" name="Shape 22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1" name="Shape 23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7" name="Shape 23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" name="Shape 5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3" name="Shape 24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Shape 2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5" name="Shape 25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3" name="Shape 26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2" name="Shape 27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Shape 2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Shape 2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" name="Shape 5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" name="Shape 6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0" name="Shape 8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" name="Shape 8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Relationship Id="rId2" Type="http://schemas.openxmlformats.org/officeDocument/2006/relationships/image" Target="../media/image00.jpg"/></Relationship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slideLayout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ctrTitle"/>
          </p:nvPr>
        </p:nvSpPr>
        <p:spPr>
          <a:xfrm>
            <a:off x="685800" y="1676400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1082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b="0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17018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65000"/>
              <a:buFont typeface="Noto Sans Symbols"/>
              <a:buChar char="■"/>
              <a:defRPr b="0" i="0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129539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ans Symbols"/>
              <a:buChar char="■"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14605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64999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14605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14605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146050" lvl="6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146050" lvl="7" marL="4800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146050" lvl="8" marL="6629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457200" y="3810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1082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b="0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17018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65000"/>
              <a:buFont typeface="Noto Sans Symbols"/>
              <a:buChar char="■"/>
              <a:defRPr b="0" i="0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129539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ans Symbols"/>
              <a:buChar char="■"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14605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64999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14605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14605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146050" lvl="6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146050" lvl="7" marL="4800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146050" lvl="8" marL="6629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, text on left, text on righ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.xml.rels><?xml version="1.0" encoding="UTF-8" standalone="yes"?><Relationships xmlns="http://schemas.openxmlformats.org/package/2006/relationships"><Relationship Id="rId1" Type="http://schemas.openxmlformats.org/officeDocument/2006/relationships/image" Target="../media/image00.jpg"/><Relationship Id="rId2" Type="http://schemas.openxmlformats.org/officeDocument/2006/relationships/slideLayout" Target="../slideLayouts/slideLayout.xml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theme" Target="../theme/theme.xml"/></Relationships>
</file>

<file path=ppt/slideMasters/slideMaster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3810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1082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b="0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17018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65000"/>
              <a:buFont typeface="Noto Sans Symbols"/>
              <a:buChar char="■"/>
              <a:defRPr b="0" i="0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129539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ans Symbols"/>
              <a:buChar char="■"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14605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64999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14605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14605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146050" lvl="6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146050" lvl="7" marL="4800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146050" lvl="8" marL="6629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.xml"/><Relationship Id="rId3" Type="http://schemas.openxmlformats.org/officeDocument/2006/relationships/image" Target="../media/image00.jpg"/></Relationships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jpg"/><Relationship Id="rId4" Type="http://schemas.openxmlformats.org/officeDocument/2006/relationships/image" Target="../media/image0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0.jpg"/><Relationship Id="rId4" Type="http://schemas.openxmlformats.org/officeDocument/2006/relationships/image" Target="../media/image0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0.jpg"/><Relationship Id="rId4" Type="http://schemas.openxmlformats.org/officeDocument/2006/relationships/image" Target="../media/image06.jpg"/><Relationship Id="rId5" Type="http://schemas.openxmlformats.org/officeDocument/2006/relationships/image" Target="../media/image08.jpg"/><Relationship Id="rId6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0.jpg"/><Relationship Id="rId4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0.jpg"/><Relationship Id="rId4" Type="http://schemas.openxmlformats.org/officeDocument/2006/relationships/image" Target="../media/image3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0.jpg"/><Relationship Id="rId4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www.youtube.com/watch?v=kwfNGatxUJI" TargetMode="External"/><Relationship Id="rId4" Type="http://schemas.openxmlformats.org/officeDocument/2006/relationships/hyperlink" Target="https://ees.as.uky.edu/sites/default/files/elearning/module04swf.swf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00.jpg"/><Relationship Id="rId4" Type="http://schemas.openxmlformats.org/officeDocument/2006/relationships/image" Target="../media/image11.jpg"/><Relationship Id="rId5" Type="http://schemas.openxmlformats.org/officeDocument/2006/relationships/image" Target="../media/image1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0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youtube.com/watch?v=ZTRu620bIsE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00.jpg"/><Relationship Id="rId4" Type="http://schemas.openxmlformats.org/officeDocument/2006/relationships/image" Target="../media/image14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00.jpg"/><Relationship Id="rId4" Type="http://schemas.openxmlformats.org/officeDocument/2006/relationships/image" Target="../media/image16.png"/><Relationship Id="rId5" Type="http://schemas.openxmlformats.org/officeDocument/2006/relationships/image" Target="../media/image1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00.jpg"/><Relationship Id="rId4" Type="http://schemas.openxmlformats.org/officeDocument/2006/relationships/image" Target="../media/image25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00.jpg"/><Relationship Id="rId4" Type="http://schemas.openxmlformats.org/officeDocument/2006/relationships/image" Target="../media/image1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00.jpg"/><Relationship Id="rId4" Type="http://schemas.openxmlformats.org/officeDocument/2006/relationships/image" Target="../media/image23.jpg"/><Relationship Id="rId5" Type="http://schemas.openxmlformats.org/officeDocument/2006/relationships/image" Target="../media/image19.png"/><Relationship Id="rId6" Type="http://schemas.openxmlformats.org/officeDocument/2006/relationships/image" Target="../media/image3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00.jpg"/><Relationship Id="rId4" Type="http://schemas.openxmlformats.org/officeDocument/2006/relationships/image" Target="../media/image20.png"/><Relationship Id="rId5" Type="http://schemas.openxmlformats.org/officeDocument/2006/relationships/hyperlink" Target="http://www.wwnorton.com/college/geo/egeo/flash/2_5.swf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00.jpg"/><Relationship Id="rId4" Type="http://schemas.openxmlformats.org/officeDocument/2006/relationships/image" Target="../media/image24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00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00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0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jpg"/><Relationship Id="rId4" Type="http://schemas.openxmlformats.org/officeDocument/2006/relationships/image" Target="../media/image0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00.jpg"/><Relationship Id="rId4" Type="http://schemas.openxmlformats.org/officeDocument/2006/relationships/image" Target="../media/image2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s://ees.as.uky.edu/sites/default/files/elearning/module04swf.swf" TargetMode="Externa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00.jpg"/><Relationship Id="rId4" Type="http://schemas.openxmlformats.org/officeDocument/2006/relationships/image" Target="../media/image32.png"/><Relationship Id="rId5" Type="http://schemas.openxmlformats.org/officeDocument/2006/relationships/image" Target="../media/image3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00.jpg"/><Relationship Id="rId4" Type="http://schemas.openxmlformats.org/officeDocument/2006/relationships/image" Target="../media/image34.jpg"/><Relationship Id="rId5" Type="http://schemas.openxmlformats.org/officeDocument/2006/relationships/image" Target="../media/image29.png"/><Relationship Id="rId6" Type="http://schemas.openxmlformats.org/officeDocument/2006/relationships/image" Target="../media/image27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00.jpg"/><Relationship Id="rId4" Type="http://schemas.openxmlformats.org/officeDocument/2006/relationships/image" Target="../media/image28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s://www.youtube.com/watch?v=dXDYoCqwSbM" TargetMode="External"/><Relationship Id="rId4" Type="http://schemas.openxmlformats.org/officeDocument/2006/relationships/hyperlink" Target="https://www.youtube.com/watch?v=dkELENdZukI" TargetMode="External"/><Relationship Id="rId5" Type="http://schemas.openxmlformats.org/officeDocument/2006/relationships/hyperlink" Target="https://www.youtube.com/watch?v=Mkm-vqkOyUM" TargetMode="Externa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s://www.learner.org/interactives/dynamicearth/plate.html" TargetMode="External"/><Relationship Id="rId4" Type="http://schemas.openxmlformats.org/officeDocument/2006/relationships/hyperlink" Target="https://www.youtube.com/watch?v=JmC-vjQGSNM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0.jpg"/><Relationship Id="rId4" Type="http://schemas.openxmlformats.org/officeDocument/2006/relationships/image" Target="../media/image01.png"/><Relationship Id="rId5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0.jpg"/><Relationship Id="rId4" Type="http://schemas.openxmlformats.org/officeDocument/2006/relationships/image" Target="../media/image0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youtube.com/watch?v=kwfNGatxUJI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0.jpg"/><Relationship Id="rId4" Type="http://schemas.openxmlformats.org/officeDocument/2006/relationships/image" Target="../media/image0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0.jpg"/><Relationship Id="rId4" Type="http://schemas.openxmlformats.org/officeDocument/2006/relationships/image" Target="../media/image0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0.jpg"/><Relationship Id="rId4" Type="http://schemas.openxmlformats.org/officeDocument/2006/relationships/image" Target="../media/image26.png"/></Relationships>
</file>

<file path=ppt/slides/slide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ctrTitle"/>
          </p:nvPr>
        </p:nvSpPr>
        <p:spPr>
          <a:xfrm>
            <a:off x="228600" y="228600"/>
            <a:ext cx="8534399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3.3 Plates Move Apart </a:t>
            </a:r>
          </a:p>
        </p:txBody>
      </p:sp>
      <p:sp>
        <p:nvSpPr>
          <p:cNvPr id="36" name="Shape 36"/>
          <p:cNvSpPr txBox="1"/>
          <p:nvPr>
            <p:ph idx="1" type="subTitle"/>
          </p:nvPr>
        </p:nvSpPr>
        <p:spPr>
          <a:xfrm>
            <a:off x="533400" y="1371600"/>
            <a:ext cx="8153399" cy="4267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Learn about: 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folHlink"/>
              </a:buClr>
              <a:buSzPct val="64999"/>
              <a:buFont typeface="Noto Sans Symbols"/>
              <a:buChar char="■"/>
            </a:pPr>
            <a:r>
              <a:rPr b="0" i="0" lang="en-US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Different types of plate boundaries 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folHlink"/>
              </a:buClr>
              <a:buSzPct val="64999"/>
              <a:buFont typeface="Noto Sans Symbols"/>
              <a:buChar char="■"/>
            </a:pPr>
            <a:r>
              <a:rPr b="0" i="0" lang="en-US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What happens when plates move apart or push together</a:t>
            </a:r>
            <a:r>
              <a:rPr lang="en-US" sz="3600"/>
              <a:t>?</a:t>
            </a:r>
            <a:r>
              <a:rPr b="0" i="0" lang="en-US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folHlink"/>
              </a:buClr>
              <a:buSzPct val="64999"/>
              <a:buFont typeface="Noto Sans Symbols"/>
              <a:buChar char="■"/>
            </a:pPr>
            <a:r>
              <a:rPr lang="en-US" sz="3600"/>
              <a:t>How does plate movement effect the earth?</a:t>
            </a:r>
          </a:p>
        </p:txBody>
      </p:sp>
    </p:spTree>
  </p:cSld>
  <p:clrMapOvr>
    <a:masterClrMapping/>
  </p:clrMapOvr>
  <p:transition spd="slow">
    <p:cut/>
  </p:transition>
</p:sld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idx="4294967295" type="title"/>
          </p:nvPr>
        </p:nvSpPr>
        <p:spPr>
          <a:xfrm>
            <a:off x="5334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Plate Boundaries</a:t>
            </a:r>
          </a:p>
        </p:txBody>
      </p:sp>
      <p:sp>
        <p:nvSpPr>
          <p:cNvPr id="42" name="Shape 42"/>
          <p:cNvSpPr txBox="1"/>
          <p:nvPr>
            <p:ph idx="4294967295" type="body"/>
          </p:nvPr>
        </p:nvSpPr>
        <p:spPr>
          <a:xfrm>
            <a:off x="457200" y="1219200"/>
            <a:ext cx="8229600" cy="4906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</a:pPr>
            <a:r>
              <a:rPr b="0" i="0" lang="en-US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There are three kinds of plate boundaries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65000"/>
              <a:buFont typeface="Noto Sans Symbols"/>
              <a:buChar char="■"/>
            </a:pPr>
            <a:r>
              <a:rPr b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Divergent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65000"/>
              <a:buFont typeface="Noto Sans Symbols"/>
              <a:buChar char="■"/>
            </a:pPr>
            <a:r>
              <a:rPr b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Convergent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65000"/>
              <a:buFont typeface="Noto Sans Symbols"/>
              <a:buChar char="■"/>
            </a:pPr>
            <a:r>
              <a:rPr b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Transform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</a:pPr>
            <a:r>
              <a:rPr b="0" i="0" lang="en-US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Both the kind of boundary and the kind of plate affects how plates interact</a:t>
            </a:r>
          </a:p>
        </p:txBody>
      </p:sp>
      <p:pic>
        <p:nvPicPr>
          <p:cNvPr id="43" name="Shape 43"/>
          <p:cNvPicPr preferRelativeResize="0"/>
          <p:nvPr/>
        </p:nvPicPr>
        <p:blipFill rotWithShape="1">
          <a:blip r:embed="rId4">
            <a:alphaModFix/>
          </a:blip>
          <a:srcRect b="23233" l="1254" r="1507" t="2131"/>
          <a:stretch/>
        </p:blipFill>
        <p:spPr>
          <a:xfrm>
            <a:off x="1752600" y="4267200"/>
            <a:ext cx="5562600" cy="2433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b="0" i="0" lang="en-US" sz="32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Island Arcs- can form when oceanic plates converge</a:t>
            </a: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05" name="Shape 1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219200"/>
            <a:ext cx="9144000" cy="563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idx="4294967295" type="title"/>
          </p:nvPr>
        </p:nvSpPr>
        <p:spPr>
          <a:xfrm>
            <a:off x="457200" y="38100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Japan</a:t>
            </a:r>
          </a:p>
        </p:txBody>
      </p:sp>
      <p:sp>
        <p:nvSpPr>
          <p:cNvPr id="111" name="Shape 111"/>
          <p:cNvSpPr txBox="1"/>
          <p:nvPr>
            <p:ph idx="4294967295" type="body"/>
          </p:nvPr>
        </p:nvSpPr>
        <p:spPr>
          <a:xfrm>
            <a:off x="457200" y="13716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Japan is part of an Island Arc formed by oceanic-oceanic convergence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4">
            <a:alphaModFix/>
          </a:blip>
          <a:srcRect b="14781" l="14285" r="0" t="0"/>
          <a:stretch/>
        </p:blipFill>
        <p:spPr>
          <a:xfrm>
            <a:off x="304800" y="3929062"/>
            <a:ext cx="3124199" cy="2395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 rotWithShape="1">
          <a:blip r:embed="rId5">
            <a:alphaModFix/>
          </a:blip>
          <a:srcRect b="7928" l="4606" r="5554" t="6138"/>
          <a:stretch/>
        </p:blipFill>
        <p:spPr>
          <a:xfrm>
            <a:off x="5715000" y="3810000"/>
            <a:ext cx="2971799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 rotWithShape="1">
          <a:blip r:embed="rId6">
            <a:alphaModFix/>
          </a:blip>
          <a:srcRect b="15638" l="0" r="0" t="0"/>
          <a:stretch/>
        </p:blipFill>
        <p:spPr>
          <a:xfrm>
            <a:off x="2819400" y="4419600"/>
            <a:ext cx="3495675" cy="220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457200" y="381000"/>
            <a:ext cx="8229600" cy="765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b="0" i="0" lang="en-US" sz="40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Subduction Zone? </a:t>
            </a:r>
            <a:br>
              <a:rPr b="0" i="0" lang="en-US" sz="40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457200" y="914400"/>
            <a:ext cx="8229600" cy="5211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1" name="Shape 121"/>
          <p:cNvSpPr txBox="1"/>
          <p:nvPr/>
        </p:nvSpPr>
        <p:spPr>
          <a:xfrm>
            <a:off x="304800" y="914400"/>
            <a:ext cx="8534399" cy="7708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kinds of landforms are created at a Subduction Zone?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Deep Ocean Trenches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Volcanoes (after a long period of time.)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Coastal Mountain Ranges (Parallel to the Coast.)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(see next slide for an illustration)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idx="4294967295" type="title"/>
          </p:nvPr>
        </p:nvSpPr>
        <p:spPr>
          <a:xfrm>
            <a:off x="457200" y="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b="0" i="0" lang="en-US" sz="36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Continental-Continental</a:t>
            </a:r>
            <a:br>
              <a:rPr b="0" i="0" lang="en-US" sz="36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0" i="0" lang="en-US" sz="36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Convergence</a:t>
            </a:r>
          </a:p>
        </p:txBody>
      </p:sp>
      <p:sp>
        <p:nvSpPr>
          <p:cNvPr id="127" name="Shape 127"/>
          <p:cNvSpPr txBox="1"/>
          <p:nvPr>
            <p:ph idx="4294967295" type="body"/>
          </p:nvPr>
        </p:nvSpPr>
        <p:spPr>
          <a:xfrm>
            <a:off x="0" y="1143000"/>
            <a:ext cx="9144000" cy="4983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When two continental crusts collide the pressure builds up and they form Mountains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65000"/>
              <a:buFont typeface="Noto Sans Symbols"/>
              <a:buChar char="■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Since both plates are approximately equal density neither subducts and no volcanoes are formed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28" name="Shape 128"/>
          <p:cNvPicPr preferRelativeResize="0"/>
          <p:nvPr/>
        </p:nvPicPr>
        <p:blipFill rotWithShape="1">
          <a:blip r:embed="rId4">
            <a:alphaModFix/>
          </a:blip>
          <a:srcRect b="0" l="0" r="0" t="42593"/>
          <a:stretch/>
        </p:blipFill>
        <p:spPr>
          <a:xfrm>
            <a:off x="457200" y="3276600"/>
            <a:ext cx="7924799" cy="3581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457200" y="3810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35" name="Shape 1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425" y="46025"/>
            <a:ext cx="9066000" cy="6812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457200" y="620712"/>
            <a:ext cx="8229600" cy="1131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b="0" i="0" lang="en-US" sz="36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Types of Divergent Boundaries</a:t>
            </a:r>
            <a:r>
              <a:rPr b="0" i="0" lang="en-US" sz="32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br>
              <a:rPr b="0" i="0" lang="en-US" sz="32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0" i="0" lang="en-US" sz="32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b="0" i="0" lang="en-US" sz="2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What happens there?)</a:t>
            </a:r>
            <a:r>
              <a:rPr b="0" i="0" lang="en-US" sz="40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</a:p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304800" y="2362200"/>
            <a:ext cx="8229600" cy="2743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AutoNum type="arabicPeriod"/>
            </a:pPr>
            <a:r>
              <a:rPr b="0" i="0" lang="en-US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Oceanic – Oceanic Divergence 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65000"/>
              <a:buFont typeface="Noto Sans Symbols"/>
              <a:buChar char="■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Mid-Ocean Ridges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65000"/>
              <a:buFont typeface="Noto Sans Symbols"/>
              <a:buChar char="■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Rift Valleys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AutoNum type="arabicPeriod"/>
            </a:pPr>
            <a:r>
              <a:rPr b="0" i="0" lang="en-US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Continental – Continental Divergence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65000"/>
              <a:buFont typeface="Noto Sans Symbols"/>
              <a:buChar char="■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Rift Valleys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457200" y="415925"/>
            <a:ext cx="8229600" cy="10096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Divergent Boundary</a:t>
            </a:r>
          </a:p>
        </p:txBody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457200" y="5105400"/>
            <a:ext cx="8229600" cy="1401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</a:pPr>
            <a:r>
              <a:rPr b="0" i="0" lang="en-US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Most divergent Boundaries occur on the ocean sea floor.   </a:t>
            </a:r>
          </a:p>
        </p:txBody>
      </p:sp>
      <p:pic>
        <p:nvPicPr>
          <p:cNvPr id="148" name="Shape 1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000" y="1356625"/>
            <a:ext cx="8305799" cy="34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457200" y="381000"/>
            <a:ext cx="8229600" cy="13715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Divergent boundary animation</a:t>
            </a:r>
          </a:p>
        </p:txBody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divergent</a:t>
            </a:r>
          </a:p>
          <a:p>
            <a:pPr lvl="0">
              <a:spcBef>
                <a:spcPts val="0"/>
              </a:spcBef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interactive map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idx="4294967295" type="title"/>
          </p:nvPr>
        </p:nvSpPr>
        <p:spPr>
          <a:xfrm>
            <a:off x="457200" y="3810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b="0" i="0" lang="en-US" sz="40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Continent-Continent Divergence Boundary</a:t>
            </a:r>
          </a:p>
        </p:txBody>
      </p:sp>
      <p:sp>
        <p:nvSpPr>
          <p:cNvPr id="160" name="Shape 160"/>
          <p:cNvSpPr txBox="1"/>
          <p:nvPr>
            <p:ph idx="4294967295" type="body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Continental plates diverge in the same way as Oceanic plates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Cliffs and ridges are more easily visible in continental divergence</a:t>
            </a:r>
            <a:b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b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</a:p>
        </p:txBody>
      </p:sp>
      <p:pic>
        <p:nvPicPr>
          <p:cNvPr id="161" name="Shape 1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05400" y="3657600"/>
            <a:ext cx="3479799" cy="2609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4400" y="4038600"/>
            <a:ext cx="3854449" cy="225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x="457200" y="3810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b="0" i="0" lang="en-US" sz="40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Continental- Continental divergent Boundary </a:t>
            </a:r>
          </a:p>
        </p:txBody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Same as Oceanic – Oceanic Boundaries rift vallies will occur.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ans Symbols"/>
              <a:buChar char="■"/>
            </a:pPr>
            <a:r>
              <a:rPr b="0" i="1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What is different?</a:t>
            </a: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 this case, rift valley’s happen on land.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Two piece of land are pulled apart, revealing magma. (it will cool and harden)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Creating what is called a </a:t>
            </a:r>
            <a:r>
              <a:rPr b="0" i="1" lang="en-US" sz="2800" u="sng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continental rift valley</a:t>
            </a: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(it could fill with water, making a lake.)  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457200" y="381000"/>
            <a:ext cx="8229600" cy="13715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introduction 12.43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x="2209800" y="0"/>
            <a:ext cx="5105399" cy="685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b="0" i="0" lang="en-US" sz="40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Rift Valleys </a:t>
            </a:r>
          </a:p>
        </p:txBody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75" name="Shape 1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600" y="838200"/>
            <a:ext cx="8915400" cy="601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idx="4294967295" type="title"/>
          </p:nvPr>
        </p:nvSpPr>
        <p:spPr>
          <a:xfrm>
            <a:off x="457200" y="3810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East African Rift Valley</a:t>
            </a:r>
          </a:p>
        </p:txBody>
      </p:sp>
      <p:sp>
        <p:nvSpPr>
          <p:cNvPr id="181" name="Shape 181"/>
          <p:cNvSpPr txBox="1"/>
          <p:nvPr>
            <p:ph idx="4294967295" type="body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East African Rift Valley formed when a three way split almost tore Africa apart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Example of a Continental rift valley.</a:t>
            </a:r>
          </a:p>
        </p:txBody>
      </p:sp>
      <p:pic>
        <p:nvPicPr>
          <p:cNvPr id="182" name="Shape 1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15200" y="2667000"/>
            <a:ext cx="1435100" cy="3352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00200" y="3657600"/>
            <a:ext cx="3429000" cy="2293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x="457200" y="0"/>
            <a:ext cx="8686800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b="0" i="0" lang="en-US" sz="32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East African Valley (On land Rift Valley)</a:t>
            </a:r>
          </a:p>
        </p:txBody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90" name="Shape 1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200" y="609600"/>
            <a:ext cx="7696199" cy="624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idx="4294967295" type="title"/>
          </p:nvPr>
        </p:nvSpPr>
        <p:spPr>
          <a:xfrm>
            <a:off x="457200" y="3810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Oceanic-Oceanic Divergence</a:t>
            </a:r>
          </a:p>
        </p:txBody>
      </p:sp>
      <p:sp>
        <p:nvSpPr>
          <p:cNvPr id="196" name="Shape 196"/>
          <p:cNvSpPr txBox="1"/>
          <p:nvPr>
            <p:ph idx="4294967295" type="body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This is where two oceanic plates were diverging forming new crust</a:t>
            </a:r>
          </a:p>
        </p:txBody>
      </p:sp>
      <p:pic>
        <p:nvPicPr>
          <p:cNvPr id="197" name="Shape 1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200" y="3276600"/>
            <a:ext cx="7315200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idx="4294967295" type="title"/>
          </p:nvPr>
        </p:nvSpPr>
        <p:spPr>
          <a:xfrm>
            <a:off x="457200" y="3810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b="0" i="0" lang="en-US" sz="40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Oceanic-Oceanic Divergence (Continued)</a:t>
            </a:r>
          </a:p>
        </p:txBody>
      </p:sp>
      <p:sp>
        <p:nvSpPr>
          <p:cNvPr id="203" name="Shape 203"/>
          <p:cNvSpPr txBox="1"/>
          <p:nvPr>
            <p:ph idx="4294967295" type="body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This is where oceanic plates are being ripped apart magma comes up from deep within the earth’s crust and forms pillow basalts and under water vents</a:t>
            </a:r>
          </a:p>
        </p:txBody>
      </p:sp>
      <p:pic>
        <p:nvPicPr>
          <p:cNvPr id="204" name="Shape 204"/>
          <p:cNvPicPr preferRelativeResize="0"/>
          <p:nvPr/>
        </p:nvPicPr>
        <p:blipFill rotWithShape="1">
          <a:blip r:embed="rId4">
            <a:alphaModFix/>
          </a:blip>
          <a:srcRect b="0" l="0" r="30000" t="0"/>
          <a:stretch/>
        </p:blipFill>
        <p:spPr>
          <a:xfrm>
            <a:off x="1600200" y="3810000"/>
            <a:ext cx="2895600" cy="2706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/>
          <p:cNvPicPr preferRelativeResize="0"/>
          <p:nvPr/>
        </p:nvPicPr>
        <p:blipFill rotWithShape="1">
          <a:blip r:embed="rId5">
            <a:alphaModFix/>
          </a:blip>
          <a:srcRect b="0" l="0" r="0" t="15141"/>
          <a:stretch/>
        </p:blipFill>
        <p:spPr>
          <a:xfrm>
            <a:off x="5334000" y="3733800"/>
            <a:ext cx="2438399" cy="2744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Shape 20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67237" y="3424237"/>
            <a:ext cx="9524" cy="9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Shape 20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67237" y="3424237"/>
            <a:ext cx="9524" cy="9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Shape 20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67237" y="3424237"/>
            <a:ext cx="9524" cy="9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idx="4294967295" type="title"/>
          </p:nvPr>
        </p:nvSpPr>
        <p:spPr>
          <a:xfrm>
            <a:off x="457200" y="3810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The Mid Atlantic Ridge</a:t>
            </a:r>
          </a:p>
        </p:txBody>
      </p:sp>
      <p:sp>
        <p:nvSpPr>
          <p:cNvPr id="214" name="Shape 214"/>
          <p:cNvSpPr txBox="1"/>
          <p:nvPr>
            <p:ph idx="4294967295" type="body"/>
          </p:nvPr>
        </p:nvSpPr>
        <p:spPr>
          <a:xfrm>
            <a:off x="457200" y="1295400"/>
            <a:ext cx="8229600" cy="4830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Mid Atlantic Ridge is an example of oceanic-oceanic divergence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Over millions of years the continents have moved enough to create an ocean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ridge also contains the longest mountain chain in the world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(6214 miles long)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(15 miles wide)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(6 miles deep)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15" name="Shape 2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43400" y="3810000"/>
            <a:ext cx="2481262" cy="2438399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Shape 216"/>
          <p:cNvSpPr txBox="1"/>
          <p:nvPr/>
        </p:nvSpPr>
        <p:spPr>
          <a:xfrm>
            <a:off x="914400" y="6324600"/>
            <a:ext cx="4572000" cy="276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http://www.wwnorton.com/college/geo/egeo/flash/2_5.swf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type="title"/>
          </p:nvPr>
        </p:nvSpPr>
        <p:spPr>
          <a:xfrm>
            <a:off x="533400" y="0"/>
            <a:ext cx="82296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Mid- Atlantic Ridge (continued)</a:t>
            </a:r>
          </a:p>
        </p:txBody>
      </p:sp>
      <p:pic>
        <p:nvPicPr>
          <p:cNvPr id="222" name="Shape 222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" y="685800"/>
            <a:ext cx="8381999" cy="594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type="title"/>
          </p:nvPr>
        </p:nvSpPr>
        <p:spPr>
          <a:xfrm>
            <a:off x="457200" y="3810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b="0" i="0" lang="en-US" sz="40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Review Oceanic-Oceanic  Divergent Boundaries</a:t>
            </a:r>
          </a:p>
        </p:txBody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With your neighbor, review what happens at Divergent Oceanic-Oceanic Boundaries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Remember to put these concepts into your own words.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How can you best remember the information?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(You have 2 minutes)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>
            <p:ph type="title"/>
          </p:nvPr>
        </p:nvSpPr>
        <p:spPr>
          <a:xfrm>
            <a:off x="457200" y="3810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Review the difference!</a:t>
            </a:r>
          </a:p>
        </p:txBody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What is the difference between?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Oceanic – Oceanic divergence and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Continental – Contiental divergance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(you have 1 minute)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idx="4294967295" type="title"/>
          </p:nvPr>
        </p:nvSpPr>
        <p:spPr>
          <a:xfrm>
            <a:off x="457200" y="0"/>
            <a:ext cx="8229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b="0" i="0" lang="en-US" sz="40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Hot Spots</a:t>
            </a:r>
          </a:p>
        </p:txBody>
      </p:sp>
      <p:sp>
        <p:nvSpPr>
          <p:cNvPr id="240" name="Shape 240"/>
          <p:cNvSpPr txBox="1"/>
          <p:nvPr>
            <p:ph idx="4294967295" type="body"/>
          </p:nvPr>
        </p:nvSpPr>
        <p:spPr>
          <a:xfrm>
            <a:off x="457200" y="13716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</a:pPr>
            <a:r>
              <a:rPr b="0" i="0" lang="en-US" sz="3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Another type of tectonic activity are areas called hot spots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</a:pPr>
            <a:r>
              <a:rPr b="0" i="0" lang="en-US" sz="3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 hot spot is where magma rises to the earths crust melting the land and forming a line of volcanoes as the earth’s crust moves past it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4294967295" type="title"/>
          </p:nvPr>
        </p:nvSpPr>
        <p:spPr>
          <a:xfrm>
            <a:off x="457200" y="3810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Transform Faults</a:t>
            </a:r>
          </a:p>
        </p:txBody>
      </p:sp>
      <p:sp>
        <p:nvSpPr>
          <p:cNvPr id="55" name="Shape 55"/>
          <p:cNvSpPr txBox="1"/>
          <p:nvPr>
            <p:ph idx="4294967295" type="body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Transform faults occur along divergent oceanic and continental plate boundaries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Plates slide past each other building up tension until the tension is released during an earthquake</a:t>
            </a:r>
          </a:p>
        </p:txBody>
      </p:sp>
      <p:pic>
        <p:nvPicPr>
          <p:cNvPr id="56" name="Shape 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91000" y="3697287"/>
            <a:ext cx="3733800" cy="2874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type="title"/>
          </p:nvPr>
        </p:nvSpPr>
        <p:spPr>
          <a:xfrm>
            <a:off x="457200" y="381000"/>
            <a:ext cx="8229600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b="0" i="0" lang="en-US" sz="40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Hot Spots</a:t>
            </a:r>
          </a:p>
        </p:txBody>
      </p:sp>
      <p:pic>
        <p:nvPicPr>
          <p:cNvPr id="246" name="Shape 246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4400" y="958850"/>
            <a:ext cx="6934199" cy="5838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>
            <p:ph type="title"/>
          </p:nvPr>
        </p:nvSpPr>
        <p:spPr>
          <a:xfrm>
            <a:off x="457200" y="381000"/>
            <a:ext cx="8229600" cy="13715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interactive map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>
            <p:ph idx="4294967295" type="title"/>
          </p:nvPr>
        </p:nvSpPr>
        <p:spPr>
          <a:xfrm>
            <a:off x="457200" y="0"/>
            <a:ext cx="82296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Hawaii</a:t>
            </a:r>
          </a:p>
        </p:txBody>
      </p:sp>
      <p:sp>
        <p:nvSpPr>
          <p:cNvPr id="258" name="Shape 258"/>
          <p:cNvSpPr txBox="1"/>
          <p:nvPr>
            <p:ph idx="4294967295" type="body"/>
          </p:nvPr>
        </p:nvSpPr>
        <p:spPr>
          <a:xfrm>
            <a:off x="457200" y="1066800"/>
            <a:ext cx="8229600" cy="3200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 oceans hot spots form Island chains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Since the hot spot is under mafic rocks the lava flows smoothly down the mountain creating shield volcanoes like Hawaii</a:t>
            </a:r>
          </a:p>
        </p:txBody>
      </p:sp>
      <p:pic>
        <p:nvPicPr>
          <p:cNvPr id="259" name="Shape 2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0" y="3886200"/>
            <a:ext cx="4038599" cy="2614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Shape 2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81600" y="3886200"/>
            <a:ext cx="3505200" cy="2628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>
            <p:ph idx="4294967295" type="title"/>
          </p:nvPr>
        </p:nvSpPr>
        <p:spPr>
          <a:xfrm>
            <a:off x="457200" y="3810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Yellowstone National Park</a:t>
            </a:r>
          </a:p>
        </p:txBody>
      </p:sp>
      <p:sp>
        <p:nvSpPr>
          <p:cNvPr id="266" name="Shape 266"/>
          <p:cNvSpPr txBox="1"/>
          <p:nvPr>
            <p:ph idx="4294967295" type="body"/>
          </p:nvPr>
        </p:nvSpPr>
        <p:spPr>
          <a:xfrm>
            <a:off x="457200" y="1524000"/>
            <a:ext cx="822960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Hotspots below continents are highly explosive and form craters called calderas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force required for Felsic rock is so great the eruption vaporizes the land and sends ash over large parts of continents</a:t>
            </a:r>
          </a:p>
        </p:txBody>
      </p:sp>
      <p:pic>
        <p:nvPicPr>
          <p:cNvPr id="267" name="Shape 2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800" y="4419600"/>
            <a:ext cx="3087687" cy="202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Shape 268"/>
          <p:cNvPicPr preferRelativeResize="0"/>
          <p:nvPr/>
        </p:nvPicPr>
        <p:blipFill rotWithShape="1">
          <a:blip r:embed="rId5">
            <a:alphaModFix/>
          </a:blip>
          <a:srcRect b="12605" l="0" r="8569" t="0"/>
          <a:stretch/>
        </p:blipFill>
        <p:spPr>
          <a:xfrm>
            <a:off x="6096000" y="4495800"/>
            <a:ext cx="281305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Shape 26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95600" y="4267200"/>
            <a:ext cx="3124199" cy="2403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/>
          <p:nvPr>
            <p:ph type="title"/>
          </p:nvPr>
        </p:nvSpPr>
        <p:spPr>
          <a:xfrm>
            <a:off x="457200" y="3810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76" name="Shape 2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000" y="0"/>
            <a:ext cx="8226425" cy="6662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>
            <p:ph type="title"/>
          </p:nvPr>
        </p:nvSpPr>
        <p:spPr>
          <a:xfrm>
            <a:off x="457200" y="381000"/>
            <a:ext cx="8229600" cy="13715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To sum it up</a:t>
            </a:r>
          </a:p>
        </p:txBody>
      </p:sp>
      <p:sp>
        <p:nvSpPr>
          <p:cNvPr id="282" name="Shape 282"/>
          <p:cNvSpPr txBox="1"/>
          <p:nvPr>
            <p:ph idx="1" type="body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all three types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Plate rap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-US" u="sng">
                <a:solidFill>
                  <a:schemeClr val="hlink"/>
                </a:solidFill>
                <a:hlinkClick r:id="rId5"/>
              </a:rPr>
              <a:t>Mr Parr</a:t>
            </a:r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/>
          <p:nvPr>
            <p:ph type="title"/>
          </p:nvPr>
        </p:nvSpPr>
        <p:spPr>
          <a:xfrm>
            <a:off x="457200" y="381000"/>
            <a:ext cx="8229600" cy="13715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Plates in action and Homework</a:t>
            </a:r>
          </a:p>
        </p:txBody>
      </p:sp>
      <p:sp>
        <p:nvSpPr>
          <p:cNvPr id="288" name="Shape 288"/>
          <p:cNvSpPr txBox="1"/>
          <p:nvPr>
            <p:ph idx="1" type="body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to help you study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Homework - Watch the following video and study types of plate tectonics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-US"/>
              <a:t>You can also read B 3.3 and 3.4 to help you study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4294967295" type="title"/>
          </p:nvPr>
        </p:nvSpPr>
        <p:spPr>
          <a:xfrm>
            <a:off x="457200" y="3810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San Andreas Fault</a:t>
            </a:r>
          </a:p>
        </p:txBody>
      </p:sp>
      <p:sp>
        <p:nvSpPr>
          <p:cNvPr id="62" name="Shape 62"/>
          <p:cNvSpPr txBox="1"/>
          <p:nvPr>
            <p:ph idx="4294967295" type="body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San Andreas fault is a surface fault line going through San Francisco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65000"/>
              <a:buFont typeface="Noto Sans Symbols"/>
              <a:buChar char="■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 1906 an Earthquake hit San Francisco setting breaking gas and water lines and causing fires that could not be stopped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63" name="Shape 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29200" y="4315350"/>
            <a:ext cx="2844000" cy="217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43525" y="4396525"/>
            <a:ext cx="2552399" cy="217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idx="4294967295" type="title"/>
          </p:nvPr>
        </p:nvSpPr>
        <p:spPr>
          <a:xfrm>
            <a:off x="457200" y="381000"/>
            <a:ext cx="8229600" cy="7310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Types of Convergent Boundaries</a:t>
            </a:r>
          </a:p>
        </p:txBody>
      </p:sp>
      <p:sp>
        <p:nvSpPr>
          <p:cNvPr id="70" name="Shape 70"/>
          <p:cNvSpPr txBox="1"/>
          <p:nvPr>
            <p:ph idx="4294967295" type="body"/>
          </p:nvPr>
        </p:nvSpPr>
        <p:spPr>
          <a:xfrm>
            <a:off x="304800" y="1354500"/>
            <a:ext cx="8458200" cy="45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Continental – Continental Collision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Continental – Oceanic Subduction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Oceanic – Oceanic Convergent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71" name="Shape 71"/>
          <p:cNvPicPr preferRelativeResize="0"/>
          <p:nvPr>
            <p:ph idx="4294967295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" y="2895600"/>
            <a:ext cx="8153399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457200" y="381000"/>
            <a:ext cx="8229600" cy="13715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US"/>
              <a:t>convergent</a:t>
            </a:r>
            <a:r>
              <a:rPr lang="en-US" u="sng">
                <a:solidFill>
                  <a:schemeClr val="hlink"/>
                </a:solidFill>
                <a:hlinkClick r:id="rId3"/>
              </a:rPr>
              <a:t> plates and mantle 2.36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b="0" i="0" lang="en-US" sz="32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Continental – Oceanic Convergent Boundary</a:t>
            </a:r>
            <a:r>
              <a:rPr b="0" i="0" lang="en-US" sz="40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0" y="1143000"/>
            <a:ext cx="9144000" cy="4983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Occurs when ocean crust and continental crust are pushed together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What happens there? (Subduction Zone)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65000"/>
              <a:buFont typeface="Noto Sans Symbols"/>
              <a:buChar char="■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Subduction – one plate is pushed under another.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Noto Sans Symbols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Which Plate always goes under? And why?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84" name="Shape 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" y="3962400"/>
            <a:ext cx="7696199" cy="28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457200" y="3810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89884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idx="4294967295" type="title"/>
          </p:nvPr>
        </p:nvSpPr>
        <p:spPr>
          <a:xfrm>
            <a:off x="457200" y="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Oceanic-Oceanic Convergence</a:t>
            </a:r>
          </a:p>
        </p:txBody>
      </p:sp>
      <p:sp>
        <p:nvSpPr>
          <p:cNvPr id="97" name="Shape 97"/>
          <p:cNvSpPr txBox="1"/>
          <p:nvPr>
            <p:ph idx="4294967295" type="body"/>
          </p:nvPr>
        </p:nvSpPr>
        <p:spPr>
          <a:xfrm>
            <a:off x="0" y="1066800"/>
            <a:ext cx="9144000" cy="3809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When oceanic plates collide a subduction zone occurs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65000"/>
              <a:buFont typeface="Noto Sans Symbols"/>
              <a:buChar char="■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One plate goes under the other deep beneath the ocean floor </a:t>
            </a:r>
          </a:p>
          <a:p>
            <a:pPr indent="-228600" lvl="2" marL="1143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ans Symbols"/>
              <a:buChar char="■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(creating a deep ocean trench.)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ct val="64999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98" name="Shape 98"/>
          <p:cNvPicPr preferRelativeResize="0"/>
          <p:nvPr/>
        </p:nvPicPr>
        <p:blipFill rotWithShape="1">
          <a:blip r:embed="rId4">
            <a:alphaModFix/>
          </a:blip>
          <a:srcRect b="0" l="0" r="0" t="50000"/>
          <a:stretch/>
        </p:blipFill>
        <p:spPr>
          <a:xfrm>
            <a:off x="609600" y="3505200"/>
            <a:ext cx="8077199" cy="3352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.xml><?xml version="1.0" encoding="utf-8"?>
<a:theme xmlns:a="http://schemas.openxmlformats.org/drawingml/2006/main" xmlns:r="http://schemas.openxmlformats.org/officeDocument/2006/relationships" name="Textured">
  <a:themeElements>
    <a:clrScheme name="default">
      <a:dk1>
        <a:srgbClr val="FFFFFF"/>
      </a:dk1>
      <a:lt1>
        <a:srgbClr val="2B5481"/>
      </a:lt1>
      <a:dk2>
        <a:srgbClr val="E5FFFF"/>
      </a:dk2>
      <a:lt2>
        <a:srgbClr val="003366"/>
      </a:lt2>
      <a:accent1>
        <a:srgbClr val="009999"/>
      </a:accent1>
      <a:accent2>
        <a:srgbClr val="336699"/>
      </a:accent2>
      <a:accent3>
        <a:srgbClr val="2B5481"/>
      </a:accent3>
      <a:accent4>
        <a:srgbClr val="009999"/>
      </a:accent4>
      <a:accent5>
        <a:srgbClr val="336699"/>
      </a:accent5>
      <a:accent6>
        <a:srgbClr val="2B5481"/>
      </a:accent6>
      <a:hlink>
        <a:srgbClr val="00CCFF"/>
      </a:hlink>
      <a:folHlink>
        <a:srgbClr val="FF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