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0" marL="457200" rtl="0">
              <a:spcBef>
                <a:spcPts val="0"/>
              </a:spcBef>
              <a:buFont typeface="Arial"/>
              <a:buNone/>
              <a:defRPr sz="1800"/>
            </a:lvl2pPr>
            <a:lvl3pPr indent="0" marL="914400" rtl="0">
              <a:spcBef>
                <a:spcPts val="0"/>
              </a:spcBef>
              <a:buFont typeface="Arial"/>
              <a:buNone/>
              <a:defRPr sz="1600"/>
            </a:lvl3pPr>
            <a:lvl4pPr indent="0" marL="1371600" rtl="0">
              <a:spcBef>
                <a:spcPts val="0"/>
              </a:spcBef>
              <a:buFont typeface="Arial"/>
              <a:buNone/>
              <a:defRPr sz="1400"/>
            </a:lvl4pPr>
            <a:lvl5pPr indent="0" marL="1828800" rtl="0">
              <a:spcBef>
                <a:spcPts val="0"/>
              </a:spcBef>
              <a:buFont typeface="Arial"/>
              <a:buNone/>
              <a:defRPr sz="1400"/>
            </a:lvl5pPr>
            <a:lvl6pPr indent="0" marL="2286000" rtl="0">
              <a:spcBef>
                <a:spcPts val="0"/>
              </a:spcBef>
              <a:buFont typeface="Arial"/>
              <a:buNone/>
              <a:defRPr sz="1400"/>
            </a:lvl6pPr>
            <a:lvl7pPr indent="0" marL="2743200" rtl="0">
              <a:spcBef>
                <a:spcPts val="0"/>
              </a:spcBef>
              <a:buFont typeface="Arial"/>
              <a:buNone/>
              <a:defRPr sz="1400"/>
            </a:lvl7pPr>
            <a:lvl8pPr indent="0" marL="3200400" rtl="0">
              <a:spcBef>
                <a:spcPts val="0"/>
              </a:spcBef>
              <a:buFont typeface="Arial"/>
              <a:buNone/>
              <a:defRPr sz="1400"/>
            </a:lvl8pPr>
            <a:lvl9pPr indent="0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x="685800" y="1404937"/>
            <a:ext cx="7772400" cy="116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5463149" y="1374609"/>
            <a:ext cx="438989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1272150" y="-606590"/>
            <a:ext cx="4389899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872949" y="-1215600"/>
            <a:ext cx="33980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3" name="Shape 63"/>
          <p:cNvSpPr txBox="1"/>
          <p:nvPr>
            <p:ph idx="3" type="body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64" name="Shape 6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200150"/>
            <a:ext cx="4038599" cy="3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648200" y="1200150"/>
            <a:ext cx="4038599" cy="3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2926556"/>
            <a:ext cx="3400499" cy="2212200"/>
            <a:chOff x="0" y="3902075"/>
            <a:chExt cx="3400499" cy="2949600"/>
          </a:xfrm>
        </p:grpSpPr>
        <p:sp>
          <p:nvSpPr>
            <p:cNvPr id="6" name="Shape 6"/>
            <p:cNvSpPr/>
            <p:nvPr/>
          </p:nvSpPr>
          <p:spPr>
            <a:xfrm>
              <a:off x="0" y="3981450"/>
              <a:ext cx="3400499" cy="2863799"/>
            </a:xfrm>
            <a:custGeom>
              <a:pathLst>
                <a:path extrusionOk="0" h="120000" w="120000">
                  <a:moveTo>
                    <a:pt x="18491" y="4390"/>
                  </a:moveTo>
                  <a:lnTo>
                    <a:pt x="9049" y="1995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9049" y="2793"/>
                  </a:lnTo>
                  <a:lnTo>
                    <a:pt x="18154" y="5188"/>
                  </a:lnTo>
                  <a:lnTo>
                    <a:pt x="31250" y="9977"/>
                  </a:lnTo>
                  <a:lnTo>
                    <a:pt x="43672" y="16297"/>
                  </a:lnTo>
                  <a:lnTo>
                    <a:pt x="55812" y="24279"/>
                  </a:lnTo>
                  <a:lnTo>
                    <a:pt x="67222" y="33458"/>
                  </a:lnTo>
                  <a:lnTo>
                    <a:pt x="77620" y="43436"/>
                  </a:lnTo>
                  <a:lnTo>
                    <a:pt x="87400" y="55011"/>
                  </a:lnTo>
                  <a:lnTo>
                    <a:pt x="96112" y="67782"/>
                  </a:lnTo>
                  <a:lnTo>
                    <a:pt x="104206" y="81751"/>
                  </a:lnTo>
                  <a:lnTo>
                    <a:pt x="108871" y="90864"/>
                  </a:lnTo>
                  <a:lnTo>
                    <a:pt x="112918" y="100443"/>
                  </a:lnTo>
                  <a:lnTo>
                    <a:pt x="116290" y="110022"/>
                  </a:lnTo>
                  <a:lnTo>
                    <a:pt x="119325" y="120000"/>
                  </a:lnTo>
                  <a:lnTo>
                    <a:pt x="120000" y="120000"/>
                  </a:lnTo>
                  <a:lnTo>
                    <a:pt x="116964" y="110022"/>
                  </a:lnTo>
                  <a:lnTo>
                    <a:pt x="113592" y="100443"/>
                  </a:lnTo>
                  <a:lnTo>
                    <a:pt x="109545" y="90864"/>
                  </a:lnTo>
                  <a:lnTo>
                    <a:pt x="104880" y="81352"/>
                  </a:lnTo>
                  <a:lnTo>
                    <a:pt x="96786" y="67383"/>
                  </a:lnTo>
                  <a:lnTo>
                    <a:pt x="87737" y="54611"/>
                  </a:lnTo>
                  <a:lnTo>
                    <a:pt x="77957" y="43037"/>
                  </a:lnTo>
                  <a:lnTo>
                    <a:pt x="67559" y="32660"/>
                  </a:lnTo>
                  <a:lnTo>
                    <a:pt x="56149" y="23481"/>
                  </a:lnTo>
                  <a:lnTo>
                    <a:pt x="44009" y="15898"/>
                  </a:lnTo>
                  <a:lnTo>
                    <a:pt x="31587" y="9179"/>
                  </a:lnTo>
                  <a:lnTo>
                    <a:pt x="18491" y="4390"/>
                  </a:lnTo>
                  <a:lnTo>
                    <a:pt x="18491" y="439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0" y="3902075"/>
              <a:ext cx="2943300" cy="2949600"/>
            </a:xfrm>
            <a:custGeom>
              <a:pathLst>
                <a:path extrusionOk="0" h="120000" w="12000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4341812"/>
              <a:ext cx="2770199" cy="2503500"/>
            </a:xfrm>
            <a:custGeom>
              <a:pathLst>
                <a:path extrusionOk="0" h="120000" w="120000">
                  <a:moveTo>
                    <a:pt x="112779" y="104781"/>
                  </a:moveTo>
                  <a:lnTo>
                    <a:pt x="116355" y="112542"/>
                  </a:lnTo>
                  <a:lnTo>
                    <a:pt x="119106" y="120000"/>
                  </a:lnTo>
                  <a:lnTo>
                    <a:pt x="120000" y="120000"/>
                  </a:lnTo>
                  <a:lnTo>
                    <a:pt x="117111" y="111781"/>
                  </a:lnTo>
                  <a:lnTo>
                    <a:pt x="113398" y="104020"/>
                  </a:lnTo>
                  <a:lnTo>
                    <a:pt x="105558" y="88040"/>
                  </a:lnTo>
                  <a:lnTo>
                    <a:pt x="95931" y="72365"/>
                  </a:lnTo>
                  <a:lnTo>
                    <a:pt x="84997" y="57526"/>
                  </a:lnTo>
                  <a:lnTo>
                    <a:pt x="72962" y="44286"/>
                  </a:lnTo>
                  <a:lnTo>
                    <a:pt x="60240" y="32415"/>
                  </a:lnTo>
                  <a:lnTo>
                    <a:pt x="46212" y="22371"/>
                  </a:lnTo>
                  <a:lnTo>
                    <a:pt x="31289" y="13240"/>
                  </a:lnTo>
                  <a:lnTo>
                    <a:pt x="16091" y="5935"/>
                  </a:lnTo>
                  <a:lnTo>
                    <a:pt x="0" y="0"/>
                  </a:lnTo>
                  <a:lnTo>
                    <a:pt x="0" y="913"/>
                  </a:lnTo>
                  <a:lnTo>
                    <a:pt x="15266" y="6772"/>
                  </a:lnTo>
                  <a:lnTo>
                    <a:pt x="30670" y="14077"/>
                  </a:lnTo>
                  <a:lnTo>
                    <a:pt x="45524" y="23208"/>
                  </a:lnTo>
                  <a:lnTo>
                    <a:pt x="59553" y="33253"/>
                  </a:lnTo>
                  <a:lnTo>
                    <a:pt x="72343" y="45123"/>
                  </a:lnTo>
                  <a:lnTo>
                    <a:pt x="84309" y="58363"/>
                  </a:lnTo>
                  <a:lnTo>
                    <a:pt x="95243" y="73050"/>
                  </a:lnTo>
                  <a:lnTo>
                    <a:pt x="104939" y="88801"/>
                  </a:lnTo>
                  <a:lnTo>
                    <a:pt x="112779" y="1047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4038600"/>
              <a:ext cx="2770199" cy="28067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814"/>
                  </a:lnTo>
                  <a:lnTo>
                    <a:pt x="14441" y="5972"/>
                  </a:lnTo>
                  <a:lnTo>
                    <a:pt x="29295" y="12895"/>
                  </a:lnTo>
                  <a:lnTo>
                    <a:pt x="43323" y="20633"/>
                  </a:lnTo>
                  <a:lnTo>
                    <a:pt x="56252" y="30000"/>
                  </a:lnTo>
                  <a:lnTo>
                    <a:pt x="68630" y="40180"/>
                  </a:lnTo>
                  <a:lnTo>
                    <a:pt x="80045" y="51990"/>
                  </a:lnTo>
                  <a:lnTo>
                    <a:pt x="90085" y="63936"/>
                  </a:lnTo>
                  <a:lnTo>
                    <a:pt x="99988" y="77782"/>
                  </a:lnTo>
                  <a:lnTo>
                    <a:pt x="105627" y="88099"/>
                  </a:lnTo>
                  <a:lnTo>
                    <a:pt x="110991" y="98823"/>
                  </a:lnTo>
                  <a:lnTo>
                    <a:pt x="115667" y="109683"/>
                  </a:lnTo>
                  <a:lnTo>
                    <a:pt x="119174" y="120000"/>
                  </a:lnTo>
                  <a:lnTo>
                    <a:pt x="120000" y="120000"/>
                  </a:lnTo>
                  <a:lnTo>
                    <a:pt x="116286" y="109004"/>
                  </a:lnTo>
                  <a:lnTo>
                    <a:pt x="111610" y="98076"/>
                  </a:lnTo>
                  <a:lnTo>
                    <a:pt x="106383" y="87420"/>
                  </a:lnTo>
                  <a:lnTo>
                    <a:pt x="100607" y="77104"/>
                  </a:lnTo>
                  <a:lnTo>
                    <a:pt x="90773" y="63257"/>
                  </a:lnTo>
                  <a:lnTo>
                    <a:pt x="80664" y="51244"/>
                  </a:lnTo>
                  <a:lnTo>
                    <a:pt x="69318" y="39434"/>
                  </a:lnTo>
                  <a:lnTo>
                    <a:pt x="56871" y="29253"/>
                  </a:lnTo>
                  <a:lnTo>
                    <a:pt x="44148" y="19886"/>
                  </a:lnTo>
                  <a:lnTo>
                    <a:pt x="30051" y="12149"/>
                  </a:lnTo>
                  <a:lnTo>
                    <a:pt x="15266" y="5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31787" y="4419600"/>
              <a:ext cx="136499" cy="1364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2438400" y="6165850"/>
              <a:ext cx="146100" cy="1461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255712" y="4322762"/>
              <a:ext cx="192000" cy="1920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openschool.bc.ca/elementary/science4/html/bouncingLight.ht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Relationship Id="rId4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1bHipDSHVG4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brainpop.com/science/energy/light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google.com/search?q=image+of+the+sun&amp;espv=2&amp;biw=1242&amp;bih=566&amp;tbm=isch&amp;tbo=u&amp;source=univ&amp;sa=X&amp;ved=0CDMQ7AlqFQoTCJjAiqrikskCFYbgJgodIi8BSg" TargetMode="External"/><Relationship Id="rId4" Type="http://schemas.openxmlformats.org/officeDocument/2006/relationships/hyperlink" Target="https://www.google.com/search?q=image+of+a+light+bulb&amp;espv=2&amp;biw=1242&amp;bih=566&amp;tbm=isch&amp;imgil=mWvzej1LXx0JRM%253A%253BvzHjw89RmuUIRM%253Bhttp%25253A%25252F%25252Fwww.crafthubs.com%25252Fbrowse%25253Ftip%2525253Dlight-bulb&amp;source=iu&amp;pf=m&amp;fir=mWvzej1LXx0JRM%253A%252CvzHjw89RmuUIRM%252C_&amp;usg=___5MjF8PCPAQdR2P5MwTZF7YOLKE%3D&amp;ved=0CD4QyjdqFQoTCIvC6cfikskCFYntJgodH0UNCg&amp;ei=OqhIVou9LYnbmwGfirVQ#imgrc=mWvzej1LXx0JRM%3A&amp;usg=___5MjF8PCPAQdR2P5MwTZF7YOLKE%3D" TargetMode="External"/><Relationship Id="rId5" Type="http://schemas.openxmlformats.org/officeDocument/2006/relationships/hyperlink" Target="https://www.google.com/search?q=image+of+a+candle&amp;espv=2&amp;biw=1242&amp;bih=566&amp;tbm=isch&amp;tbo=u&amp;source=univ&amp;sa=X&amp;ved=0CDcQ7AlqFQoTCOyyhpHjkskCFcZJJgodBasGHA#imgrc=xPjdMQPf_qzluM%3A" TargetMode="External"/><Relationship Id="rId6" Type="http://schemas.openxmlformats.org/officeDocument/2006/relationships/hyperlink" Target="https://www.google.com/search?q=picture+of+a+neon+sign&amp;espv=2&amp;biw=1242&amp;bih=566&amp;tbm=isch&amp;imgil=suCiKSGrVsNmoM%253A%253BponDSnEiKG09jM%253Bhttp%25253A%25252F%25252Fsmallbusiness.chron.com%25252Fneon-signs-businesses-5081.html&amp;source=iu&amp;pf=m&amp;fir=suCiKSGrVsNmoM%253A%252CponDSnEiKG09jM%252C_&amp;usg=__lHBNZ4HdDc6c8zwXEyviNNsc1r8%3D&amp;ved=0CFEQyjdqFQoTCIj7-rrnkskCFQXCJgod-a4C9w&amp;ei=Xa1IVsjYOYWEmwH53Yq4Dw#imgrc=suCiKSGrVsNmoM%3A&amp;usg=__lHBNZ4HdDc6c8zwXEyviNNsc1r8%3D" TargetMode="External"/><Relationship Id="rId7" Type="http://schemas.openxmlformats.org/officeDocument/2006/relationships/hyperlink" Target="https://docs.google.com/presentation/d/1ddXh4b7qBgXrSEQM2amYUo88KGMCl1MJji7HplDmZjM/edit#slide=id.gd8815565a_0_148" TargetMode="External"/><Relationship Id="rId8" Type="http://schemas.openxmlformats.org/officeDocument/2006/relationships/hyperlink" Target="https://www.google.com/search?q=images+of+bioluminescent+organisms&amp;espv=2&amp;biw=1242&amp;bih=566&amp;tbm=isch&amp;tbo=u&amp;source=univ&amp;sa=X&amp;ved=0CCIQsARqFQoTCI2s1a_okskCFcruJgodzxwN3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rainpop.com/science/energy/electromagneticspectru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bjOGNVH3D4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Relationship Id="rId5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Relationship Id="rId5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06.png"/><Relationship Id="rId5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1404937"/>
            <a:ext cx="7772400" cy="1166700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Visible Light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Light - How is it transmitted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200150"/>
            <a:ext cx="8229600" cy="384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Reflection - Bouncing back of a wave as it strikes a barrier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Absorption - Light disappears or is absorbed  into a medium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Refraction - The bending of light when it crosses a boundary between two mediums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•</a:t>
            </a:r>
            <a:r>
              <a:rPr lang="en" sz="2400">
                <a:solidFill>
                  <a:schemeClr val="accent4"/>
                </a:solidFill>
              </a:rPr>
              <a:t>When light bounces off a surface, it is called reflection.</a:t>
            </a: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4"/>
                </a:solidFill>
              </a:rPr>
              <a:t>•When light is reflected it travels in a straight line away from the reflecting surface.</a:t>
            </a: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4"/>
                </a:solidFill>
              </a:rPr>
              <a:t>•When light bounces off a surface, it is called reflection.</a:t>
            </a: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4"/>
                </a:solidFill>
              </a:rPr>
              <a:t>•When light is reflected it travels in a straight line away from the reflecting surface.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Light experiment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Absorption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200150"/>
            <a:ext cx="8229600" cy="4049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•</a:t>
            </a:r>
            <a:r>
              <a:rPr lang="en" sz="1800">
                <a:solidFill>
                  <a:srgbClr val="F3F3F3"/>
                </a:solidFill>
              </a:rPr>
              <a:t>Any time light hits a surface, some of it is absorbed, or taken in.</a:t>
            </a:r>
          </a:p>
          <a:p>
            <a:pPr indent="0" lvl="0" marL="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3F3F3"/>
                </a:solidFill>
              </a:rPr>
              <a:t>•When light is absorbed into a surface it is transformed from light energy, into heat energy.</a:t>
            </a:r>
          </a:p>
          <a:p>
            <a:pPr indent="0" lvl="0" marL="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3F3F3"/>
                </a:solidFill>
              </a:rPr>
              <a:t>•That is why on a sunny day it is cooler to wear a white t-shirt, than a black t-shirt; dark surfaces absorb more light than lighter surfaces.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625" y="3086150"/>
            <a:ext cx="1817649" cy="181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273" y="3040502"/>
            <a:ext cx="1817650" cy="190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49" y="379875"/>
            <a:ext cx="84391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Refraction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Try this...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Ruler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Oil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water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Refraction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900" y="1291425"/>
            <a:ext cx="3107299" cy="321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250" y="1291425"/>
            <a:ext cx="3840500" cy="33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Diffraction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200150"/>
            <a:ext cx="8229600" cy="377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Diffraction - the spreading out of waves as they pass through an opening or around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edges of an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obstacle.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Bozman 4.19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Holograms are an example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150" y="2459800"/>
            <a:ext cx="4114800" cy="163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Brainpop - Light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light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https://www.google.com/search?q=image+of+the+sun&amp;espv=2&amp;biw=1242&amp;bih=566&amp;tbm=isch&amp;tbo=u&amp;source=univ&amp;sa=X&amp;ved=0CDMQ7AlqFQoTCJjAiqrikskCFYbgJgodIi8BSg</a:t>
            </a:r>
            <a:r>
              <a:rPr lang="en" sz="700"/>
              <a:t> - image of the sun</a:t>
            </a:r>
          </a:p>
          <a:p>
            <a:pPr rt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https://www.google.com/search?q=image+of+a+light+bulb&amp;espv=2&amp;biw=1242&amp;bih=566&amp;tbm=isch&amp;imgil=mWvzej1LXx0JRM%253A%253BvzHjw89RmuUIRM%253Bhttp%25253A%25252F%25252Fwww.crafthubs.com%25252Fbrowse%25253Ftip%2525253Dlight-bulb&amp;source=iu&amp;pf=m&amp;fir=mWvzej1LXx0JRM%253A%252CvzHjw89RmuUIRM%252C_&amp;usg=___5MjF8PCPAQdR2P5MwTZF7YOLKE%3D&amp;ved=0CD4QyjdqFQoTCIvC6cfikskCFYntJgodH0UNCg&amp;ei=OqhIVou9LYnbmwGfirVQ#imgrc=mWvzej1LXx0JRM%3A&amp;usg=___5MjF8PCPAQdR2P5MwTZF7YOLKE%3D</a:t>
            </a:r>
            <a:r>
              <a:rPr lang="en" sz="700"/>
              <a:t> - image of a light bulb</a:t>
            </a:r>
          </a:p>
          <a:p>
            <a:pPr rt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https://www.google.com/search?q=image+of+a+candle&amp;espv=2&amp;biw=1242&amp;bih=566&amp;tbm=isch&amp;tbo=u&amp;source=univ&amp;sa=X&amp;ved=0CDcQ7AlqFQoTCOyyhpHjkskCFcZJJgodBasGHA#imgrc=xPjdMQPf_qzluM%3A</a:t>
            </a:r>
            <a:r>
              <a:rPr lang="en" sz="700"/>
              <a:t> - candle</a:t>
            </a:r>
          </a:p>
          <a:p>
            <a:pPr rt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https://www.google.com/search?q=picture+of+a+neon+sign&amp;espv=2&amp;biw=1242&amp;bih=566&amp;tbm=isch&amp;imgil=suCiKSGrVsNmoM%253A%253BponDSnEiKG09jM%253Bhttp%25253A%25252F%25252Fsmallbusiness.chron.com%25252Fneon-signs-businesses-5081.html&amp;source=iu&amp;pf=m&amp;fir=suCiKSGrVsNmoM%253A%252CponDSnEiKG09jM%252C_&amp;usg=__lHBNZ4HdDc6c8zwXEyviNNsc1r8%3D&amp;ved=0CFEQyjdqFQoTCIj7-rrnkskCFQXCJgod-a4C9w&amp;ei=Xa1IVsjYOYWEmwH53Yq4Dw#imgrc=suCiKSGrVsNmoM%3A&amp;usg=__lHBNZ4HdDc6c8zwXEyviNNsc1r8%3D</a:t>
            </a:r>
            <a:r>
              <a:rPr lang="en" sz="700"/>
              <a:t> - neon</a:t>
            </a:r>
          </a:p>
          <a:p>
            <a:pPr rt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7"/>
              </a:rPr>
              <a:t>https://docs.google.com/presentation/d/1ddXh4b7qBgXrSEQM2amYUo88KGMCl1MJji7HplDmZjM/edit#slide=id.gd8815565a_0_148</a:t>
            </a:r>
            <a:r>
              <a:rPr lang="en" sz="700"/>
              <a:t> - florescent </a:t>
            </a:r>
          </a:p>
          <a:p>
            <a:pPr rt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8"/>
              </a:rPr>
              <a:t>https://www.google.com/search?q=images+of+bioluminescent+organisms&amp;espv=2&amp;biw=1242&amp;bih=566&amp;tbm=isch&amp;tbo=u&amp;source=univ&amp;sa=X&amp;ved=0CCIQsARqFQoTCI2s1a_okskCFcruJgodzxwN3w</a:t>
            </a:r>
            <a:r>
              <a:rPr lang="en" sz="700"/>
              <a:t> - bioluminescience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7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Today’s Essential Question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are the  sources and types of light and how do they interact with mediums?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6.p.1.2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8348"/>
            <a:ext cx="8229600" cy="9917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Let’s Review - Electromagnetic spectrum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Brainpop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Electromagnetic spectrum - Types of radiation organized by amount of the energy they carry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Radiation - Any movement of energy through space - a wave of moving electric and magnetic fields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spectrum in order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Song 2.35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Visible Light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Three sources of visible light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Incandescence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Luminescence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bioluminescence</a:t>
            </a:r>
          </a:p>
          <a:p>
            <a:pPr indent="-228600" lvl="0" marL="457200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3190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Visible Light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200150"/>
            <a:ext cx="8229600" cy="38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Incandescent - Production of light at high temperatures.  When a material gets hot enough it gives off light by glowing or bursting into flames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" y="3392573"/>
            <a:ext cx="2249900" cy="16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1250" y="3348987"/>
            <a:ext cx="1790700" cy="17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100" y="3349000"/>
            <a:ext cx="4400799" cy="18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Visible Light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Luminescence - Production of light without high temperatures - neon and fluorescent lamps are examples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0" y="2733262"/>
            <a:ext cx="2864924" cy="21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75" y="2844549"/>
            <a:ext cx="2716533" cy="203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2575" y="2497550"/>
            <a:ext cx="1934325" cy="238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8359"/>
            <a:ext cx="8229600" cy="854999"/>
          </a:xfrm>
          <a:prstGeom prst="rect">
            <a:avLst/>
          </a:prstGeom>
        </p:spPr>
        <p:txBody>
          <a:bodyPr anchorCtr="1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Visible Light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3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Bioluminescence - Production of light by living organisms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00" y="2811350"/>
            <a:ext cx="2638425" cy="204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700" y="3074250"/>
            <a:ext cx="1981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6450" y="2812300"/>
            <a:ext cx="2911224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