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y="6858000" cx="9144000"/>
  <p:notesSz cx="6858000" cy="9144000"/>
  <p:embeddedFontLst>
    <p:embeddedFont>
      <p:font typeface="Questrial"/>
      <p:regular r:id="rId45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44" Type="http://schemas.openxmlformats.org/officeDocument/2006/relationships/slide" Target="slides/slide40.xml"/><Relationship Id="rId21" Type="http://schemas.openxmlformats.org/officeDocument/2006/relationships/slide" Target="slides/slide17.xml"/><Relationship Id="rId43" Type="http://schemas.openxmlformats.org/officeDocument/2006/relationships/slide" Target="slides/slide39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45" Type="http://schemas.openxmlformats.org/officeDocument/2006/relationships/font" Target="fonts/Questrial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0" name="Shape 21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3" name="Shape 10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9" name="Shape 22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7" name="Shape 28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0" name="Shape 11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4" name="Shape 2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1" name="Shape 30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5" name="Shape 3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2" name="Shape 12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1" name="Shape 141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5971032"/>
            <a:ext cx="9144000" cy="8869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5" name="Shape 15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6" name="Shape 16"/>
          <p:cNvSpPr/>
          <p:nvPr/>
        </p:nvSpPr>
        <p:spPr>
          <a:xfrm>
            <a:off x="2359151" y="6044183"/>
            <a:ext cx="6784847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Shape 17"/>
          <p:cNvSpPr txBox="1"/>
          <p:nvPr>
            <p:ph type="ctrTitle"/>
          </p:nvPr>
        </p:nvSpPr>
        <p:spPr>
          <a:xfrm>
            <a:off x="2362200" y="4038600"/>
            <a:ext cx="64769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b="0" baseline="0" i="0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subTitle"/>
          </p:nvPr>
        </p:nvSpPr>
        <p:spPr>
          <a:xfrm>
            <a:off x="2362200" y="6050037"/>
            <a:ext cx="6705599" cy="68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  <a:defRPr b="0" baseline="0" i="0" sz="26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ctr">
              <a:spcBef>
                <a:spcPts val="550"/>
              </a:spcBef>
              <a:buClr>
                <a:schemeClr val="accent1"/>
              </a:buClr>
              <a:buFont typeface="Noto Sans Symbols"/>
              <a:buNone/>
              <a:defRPr b="0" baseline="0" i="0" sz="2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ctr">
              <a:spcBef>
                <a:spcPts val="500"/>
              </a:spcBef>
              <a:buClr>
                <a:schemeClr val="accent2"/>
              </a:buClr>
              <a:buFont typeface="Noto Sans Symbols"/>
              <a:buNone/>
              <a:defRPr b="0" baseline="0" i="0" sz="23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ctr">
              <a:spcBef>
                <a:spcPts val="400"/>
              </a:spcBef>
              <a:buClr>
                <a:schemeClr val="accent3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ctr">
              <a:spcBef>
                <a:spcPts val="400"/>
              </a:spcBef>
              <a:buClr>
                <a:schemeClr val="accent4"/>
              </a:buClr>
              <a:buFont typeface="Noto Sans Symbols"/>
              <a:buNone/>
              <a:defRPr b="0" baseline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ctr">
              <a:spcBef>
                <a:spcPts val="360"/>
              </a:spcBef>
              <a:buClr>
                <a:schemeClr val="accent1"/>
              </a:buClr>
              <a:buFont typeface="Noto Sans Symbols"/>
              <a:buNone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ctr">
              <a:spcBef>
                <a:spcPts val="360"/>
              </a:spcBef>
              <a:buClr>
                <a:schemeClr val="accent2"/>
              </a:buClr>
              <a:buFont typeface="Noto Sans Symbols"/>
              <a:buNone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ctr">
              <a:spcBef>
                <a:spcPts val="360"/>
              </a:spcBef>
              <a:buClr>
                <a:schemeClr val="accent3"/>
              </a:buClr>
              <a:buFont typeface="Noto Sans Symbols"/>
              <a:buNone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ctr">
              <a:spcBef>
                <a:spcPts val="360"/>
              </a:spcBef>
              <a:buClr>
                <a:schemeClr val="accent4"/>
              </a:buClr>
              <a:buFont typeface="Noto Sans Symbols"/>
              <a:buNone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0" type="dt"/>
          </p:nvPr>
        </p:nvSpPr>
        <p:spPr>
          <a:xfrm>
            <a:off x="76200" y="6068698"/>
            <a:ext cx="20574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20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0" name="Shape 20"/>
          <p:cNvSpPr txBox="1"/>
          <p:nvPr>
            <p:ph idx="11" type="ftr"/>
          </p:nvPr>
        </p:nvSpPr>
        <p:spPr>
          <a:xfrm>
            <a:off x="2085392" y="236537"/>
            <a:ext cx="586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1" name="Shape 21"/>
          <p:cNvSpPr txBox="1"/>
          <p:nvPr>
            <p:ph idx="12" type="sldNum"/>
          </p:nvPr>
        </p:nvSpPr>
        <p:spPr>
          <a:xfrm>
            <a:off x="8001000" y="228600"/>
            <a:ext cx="8381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2426207" y="-213359"/>
            <a:ext cx="4526279" cy="8153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 rot="5400000">
            <a:off x="4823618" y="2339181"/>
            <a:ext cx="5516562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 rot="5400000">
            <a:off x="480217" y="586581"/>
            <a:ext cx="5516564" cy="55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6553200" y="6248401"/>
            <a:ext cx="22097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457200" y="6248207"/>
            <a:ext cx="557348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1" name="Shape 91"/>
          <p:cNvSpPr/>
          <p:nvPr/>
        </p:nvSpPr>
        <p:spPr>
          <a:xfrm>
            <a:off x="6096317" y="0"/>
            <a:ext cx="32003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6142037" y="609600"/>
            <a:ext cx="228600" cy="62483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6142037" y="0"/>
            <a:ext cx="228600" cy="5333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94" name="Shape 94"/>
          <p:cNvSpPr txBox="1"/>
          <p:nvPr>
            <p:ph idx="12" type="sldNum"/>
          </p:nvPr>
        </p:nvSpPr>
        <p:spPr>
          <a:xfrm rot="5400000">
            <a:off x="5989638" y="144462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28" name="Shape 28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612647" y="1600200"/>
            <a:ext cx="8153399" cy="44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44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1371600" y="2743200"/>
            <a:ext cx="7123113" cy="16732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Clr>
                <a:schemeClr val="dk2"/>
              </a:buClr>
              <a:buFont typeface="Questrial"/>
              <a:buNone/>
              <a:defRPr sz="2800">
                <a:solidFill>
                  <a:schemeClr val="dk2"/>
                </a:solidFill>
              </a:defRPr>
            </a:lvl1pPr>
            <a:lvl2pPr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800">
                <a:solidFill>
                  <a:srgbClr val="888888"/>
                </a:solidFill>
              </a:defRPr>
            </a:lvl2pPr>
            <a:lvl3pPr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600">
                <a:solidFill>
                  <a:srgbClr val="888888"/>
                </a:solidFill>
              </a:defRPr>
            </a:lvl3pPr>
            <a:lvl4pPr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4pPr>
            <a:lvl5pPr rtl="0">
              <a:spcBef>
                <a:spcPts val="0"/>
              </a:spcBef>
              <a:buClr>
                <a:srgbClr val="888888"/>
              </a:buClr>
              <a:buFont typeface="Questrial"/>
              <a:buNone/>
              <a:defRPr sz="1400">
                <a:solidFill>
                  <a:srgbClr val="888888"/>
                </a:solidFill>
              </a:defRPr>
            </a:lvl5pPr>
            <a:lvl6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2" name="Shape 42"/>
          <p:cNvSpPr/>
          <p:nvPr/>
        </p:nvSpPr>
        <p:spPr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3" name="Shape 43"/>
          <p:cNvSpPr/>
          <p:nvPr/>
        </p:nvSpPr>
        <p:spPr>
          <a:xfrm>
            <a:off x="0" y="1600200"/>
            <a:ext cx="1295400" cy="990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4" name="Shape 44"/>
          <p:cNvSpPr/>
          <p:nvPr/>
        </p:nvSpPr>
        <p:spPr>
          <a:xfrm>
            <a:off x="1371600" y="1600200"/>
            <a:ext cx="7772400" cy="9905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45" name="Shape 45"/>
          <p:cNvSpPr txBox="1"/>
          <p:nvPr>
            <p:ph type="title"/>
          </p:nvPr>
        </p:nvSpPr>
        <p:spPr>
          <a:xfrm>
            <a:off x="1371600" y="1600200"/>
            <a:ext cx="76199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FFFFFF"/>
              </a:buClr>
              <a:buFont typeface="Questrial"/>
              <a:buNone/>
              <a:defRPr b="0" sz="4400" cap="none"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0" y="1752600"/>
            <a:ext cx="1295400" cy="70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2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48" name="Shape 48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533400" y="273050"/>
            <a:ext cx="8153399" cy="869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09600" y="2438400"/>
            <a:ext cx="3886200" cy="358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2" type="body"/>
          </p:nvPr>
        </p:nvSpPr>
        <p:spPr>
          <a:xfrm>
            <a:off x="4800600" y="2438400"/>
            <a:ext cx="3886200" cy="358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55" name="Shape 55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6" name="Shape 56"/>
          <p:cNvSpPr txBox="1"/>
          <p:nvPr>
            <p:ph idx="3" type="body"/>
          </p:nvPr>
        </p:nvSpPr>
        <p:spPr>
          <a:xfrm>
            <a:off x="609600" y="1752600"/>
            <a:ext cx="3886200" cy="6400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Clr>
                <a:srgbClr val="FFFFFF"/>
              </a:buClr>
              <a:buFont typeface="Questrial"/>
              <a:buNone/>
              <a:defRPr b="1" sz="2000"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4" type="body"/>
          </p:nvPr>
        </p:nvSpPr>
        <p:spPr>
          <a:xfrm>
            <a:off x="4800600" y="1752600"/>
            <a:ext cx="3886200" cy="64007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rIns="91425" tIns="91425"/>
          <a:lstStyle>
            <a:lvl1pPr indent="0" marL="0" rtl="0">
              <a:spcBef>
                <a:spcPts val="0"/>
              </a:spcBef>
              <a:buClr>
                <a:srgbClr val="FFFFFF"/>
              </a:buClr>
              <a:buFont typeface="Questrial"/>
              <a:buNone/>
              <a:defRPr b="1" sz="2000"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0" y="6248400"/>
            <a:ext cx="533399" cy="38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609600" y="273050"/>
            <a:ext cx="8077199" cy="8699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Font typeface="Questrial"/>
              <a:buNone/>
              <a:defRPr b="0" sz="44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09600" y="1752600"/>
            <a:ext cx="1600199" cy="4343400"/>
          </a:xfrm>
          <a:prstGeom prst="rect">
            <a:avLst/>
          </a:prstGeom>
          <a:solidFill>
            <a:schemeClr val="accent2"/>
          </a:solidFill>
          <a:ln cap="sq" cmpd="dbl" w="50800">
            <a:solidFill>
              <a:schemeClr val="accent2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spcAft>
                <a:spcPts val="1000"/>
              </a:spcAft>
              <a:buFont typeface="Questrial"/>
              <a:buNone/>
              <a:defRPr sz="18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rtl="0">
              <a:spcBef>
                <a:spcPts val="0"/>
              </a:spcBef>
              <a:buFont typeface="Questrial"/>
              <a:buNone/>
              <a:defRPr sz="12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rtl="0">
              <a:spcBef>
                <a:spcPts val="0"/>
              </a:spcBef>
              <a:buFont typeface="Questrial"/>
              <a:buNone/>
              <a:defRPr sz="10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rtl="0">
              <a:spcBef>
                <a:spcPts val="0"/>
              </a:spcBef>
              <a:buFont typeface="Questrial"/>
              <a:buNone/>
              <a:defRPr sz="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rtl="0">
              <a:spcBef>
                <a:spcPts val="0"/>
              </a:spcBef>
              <a:buFont typeface="Questrial"/>
              <a:buNone/>
              <a:defRPr sz="90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2" type="body"/>
          </p:nvPr>
        </p:nvSpPr>
        <p:spPr>
          <a:xfrm>
            <a:off x="2362200" y="1752600"/>
            <a:ext cx="6400799" cy="441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sz="29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sz="26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sz="23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sz="20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idx="1" type="body"/>
          </p:nvPr>
        </p:nvSpPr>
        <p:spPr>
          <a:xfrm>
            <a:off x="1600200" y="5486400"/>
            <a:ext cx="73152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Questrial"/>
              <a:buNone/>
              <a:defRPr sz="1700"/>
            </a:lvl1pPr>
            <a:lvl2pPr rtl="0">
              <a:spcBef>
                <a:spcPts val="0"/>
              </a:spcBef>
              <a:buFont typeface="Questrial"/>
              <a:buNone/>
              <a:defRPr sz="1200"/>
            </a:lvl2pPr>
            <a:lvl3pPr rtl="0">
              <a:spcBef>
                <a:spcPts val="0"/>
              </a:spcBef>
              <a:buFont typeface="Questrial"/>
              <a:buNone/>
              <a:defRPr sz="1000"/>
            </a:lvl3pPr>
            <a:lvl4pPr rtl="0">
              <a:spcBef>
                <a:spcPts val="0"/>
              </a:spcBef>
              <a:buFont typeface="Questrial"/>
              <a:buNone/>
              <a:defRPr sz="900"/>
            </a:lvl4pPr>
            <a:lvl5pPr rtl="0">
              <a:spcBef>
                <a:spcPts val="0"/>
              </a:spcBef>
              <a:buFont typeface="Questrial"/>
              <a:buNone/>
              <a:defRPr sz="900"/>
            </a:lvl5pPr>
            <a:lvl6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rtl="0">
              <a:spcBef>
                <a:spcPts val="0"/>
              </a:spcBef>
              <a:defRPr baseline="0" sz="180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1" name="Shape 71"/>
          <p:cNvSpPr/>
          <p:nvPr/>
        </p:nvSpPr>
        <p:spPr>
          <a:xfrm>
            <a:off x="-9144" y="4572000"/>
            <a:ext cx="9144000" cy="8869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-9144" y="4663439"/>
            <a:ext cx="1463039" cy="7132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1545336" y="4654296"/>
            <a:ext cx="7598663" cy="7132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4" name="Shape 74"/>
          <p:cNvSpPr txBox="1"/>
          <p:nvPr>
            <p:ph type="title"/>
          </p:nvPr>
        </p:nvSpPr>
        <p:spPr>
          <a:xfrm>
            <a:off x="1600200" y="4648200"/>
            <a:ext cx="7315200" cy="68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buClr>
                <a:srgbClr val="FFFFFF"/>
              </a:buClr>
              <a:buFont typeface="Questrial"/>
              <a:buNone/>
              <a:defRPr b="0" sz="2800">
                <a:solidFill>
                  <a:srgbClr val="FFFFFF"/>
                </a:solidFill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/>
          <p:nvPr/>
        </p:nvSpPr>
        <p:spPr>
          <a:xfrm>
            <a:off x="1447800" y="0"/>
            <a:ext cx="100584" cy="68671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62484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0" y="4667248"/>
            <a:ext cx="1447800" cy="6635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28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1600200" y="6248205"/>
            <a:ext cx="4572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9" name="Shape 79"/>
          <p:cNvSpPr/>
          <p:nvPr>
            <p:ph idx="2" type="pic"/>
          </p:nvPr>
        </p:nvSpPr>
        <p:spPr>
          <a:xfrm>
            <a:off x="1560575" y="0"/>
            <a:ext cx="7583423" cy="4568952"/>
          </a:xfrm>
          <a:prstGeom prst="rect">
            <a:avLst/>
          </a:prstGeom>
          <a:solidFill>
            <a:srgbClr val="DCE5EE"/>
          </a:solidFill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b="0" baseline="0" i="0" sz="32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0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dk2"/>
              </a:buClr>
              <a:buFont typeface="Questrial"/>
              <a:buNone/>
              <a:defRPr b="0" baseline="0" i="0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0" marR="0" rtl="0" algn="l">
              <a:spcBef>
                <a:spcPts val="0"/>
              </a:spcBef>
              <a:defRPr/>
            </a:lvl2pPr>
            <a:lvl3pPr indent="0" marL="0" marR="0" rtl="0" algn="l">
              <a:spcBef>
                <a:spcPts val="0"/>
              </a:spcBef>
              <a:defRPr/>
            </a:lvl3pPr>
            <a:lvl4pPr indent="0" marL="0" marR="0" rtl="0" algn="l">
              <a:spcBef>
                <a:spcPts val="0"/>
              </a:spcBef>
              <a:defRPr/>
            </a:lvl4pPr>
            <a:lvl5pPr indent="0" marL="0" marR="0" rtl="0" algn="l">
              <a:spcBef>
                <a:spcPts val="0"/>
              </a:spcBef>
              <a:defRPr/>
            </a:lvl5pPr>
            <a:lvl6pPr indent="0" marL="0" marR="0" rtl="0" algn="l">
              <a:spcBef>
                <a:spcPts val="0"/>
              </a:spcBef>
              <a:defRPr/>
            </a:lvl6pPr>
            <a:lvl7pPr indent="0" marL="0" marR="0" rtl="0" algn="l">
              <a:spcBef>
                <a:spcPts val="0"/>
              </a:spcBef>
              <a:defRPr/>
            </a:lvl7pPr>
            <a:lvl8pPr indent="0" marL="0" marR="0" rtl="0" algn="l">
              <a:spcBef>
                <a:spcPts val="0"/>
              </a:spcBef>
              <a:defRPr/>
            </a:lvl8pPr>
            <a:lvl9pPr indent="0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12647" y="1600200"/>
            <a:ext cx="8153399" cy="45262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0955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Char char="◻"/>
              <a:defRPr b="0" baseline="0" i="0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-168910" marL="640080" marR="0" rtl="0" algn="l">
              <a:spcBef>
                <a:spcPts val="550"/>
              </a:spcBef>
              <a:buClr>
                <a:schemeClr val="accent1"/>
              </a:buClr>
              <a:buFont typeface="Noto Sans Symbols"/>
              <a:buChar char="⬜"/>
              <a:defRPr b="0" baseline="0" i="0" sz="26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-119062" marL="914400" marR="0" rtl="0" algn="l">
              <a:spcBef>
                <a:spcPts val="500"/>
              </a:spcBef>
              <a:buClr>
                <a:schemeClr val="accent2"/>
              </a:buClr>
              <a:buFont typeface="Noto Sans Symbols"/>
              <a:buChar char="■"/>
              <a:defRPr b="0" baseline="0" i="0" sz="23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-133350" marL="1371600" marR="0" rtl="0" algn="l">
              <a:spcBef>
                <a:spcPts val="400"/>
              </a:spcBef>
              <a:buClr>
                <a:schemeClr val="accent3"/>
              </a:buClr>
              <a:buFont typeface="Noto Sans Symbols"/>
              <a:buChar char="■"/>
              <a:defRPr b="0" baseline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-146050" marL="1828800" marR="0" rtl="0" algn="l">
              <a:spcBef>
                <a:spcPts val="400"/>
              </a:spcBef>
              <a:buClr>
                <a:schemeClr val="accent4"/>
              </a:buClr>
              <a:buFont typeface="Noto Sans Symbols"/>
              <a:buChar char="■"/>
              <a:defRPr b="0" baseline="0" i="0" sz="20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-121920" marL="2103120" marR="0" rtl="0" algn="l">
              <a:spcBef>
                <a:spcPts val="360"/>
              </a:spcBef>
              <a:buClr>
                <a:schemeClr val="accent1"/>
              </a:buClr>
              <a:buFont typeface="Noto Sans Symbols"/>
              <a:buChar char="▪"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-116839" marL="2377440" marR="0" rtl="0" algn="l">
              <a:spcBef>
                <a:spcPts val="360"/>
              </a:spcBef>
              <a:buClr>
                <a:schemeClr val="accent2"/>
              </a:buClr>
              <a:buFont typeface="Noto Sans Symbols"/>
              <a:buChar char="▪"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-124460" marL="2651760" marR="0" rtl="0" algn="l">
              <a:spcBef>
                <a:spcPts val="360"/>
              </a:spcBef>
              <a:buClr>
                <a:schemeClr val="accent3"/>
              </a:buClr>
              <a:buFont typeface="Noto Sans Symbols"/>
              <a:buChar char="▪"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-119379" marL="2926080" marR="0" rtl="0" algn="l">
              <a:spcBef>
                <a:spcPts val="360"/>
              </a:spcBef>
              <a:buClr>
                <a:schemeClr val="accent4"/>
              </a:buClr>
              <a:buFont typeface="Noto Sans Symbols"/>
              <a:buChar char="▪"/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0" type="dt"/>
          </p:nvPr>
        </p:nvSpPr>
        <p:spPr>
          <a:xfrm>
            <a:off x="6096000" y="6248400"/>
            <a:ext cx="26669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x="609600" y="6248205"/>
            <a:ext cx="542108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9" name="Shape 9"/>
          <p:cNvSpPr/>
          <p:nvPr/>
        </p:nvSpPr>
        <p:spPr>
          <a:xfrm>
            <a:off x="0" y="1234440"/>
            <a:ext cx="9144000" cy="3200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0" name="Shape 10"/>
          <p:cNvSpPr/>
          <p:nvPr/>
        </p:nvSpPr>
        <p:spPr>
          <a:xfrm>
            <a:off x="0" y="1280159"/>
            <a:ext cx="533399" cy="228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590550" y="1280159"/>
            <a:ext cx="8553450" cy="22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0" y="1272221"/>
            <a:ext cx="533399" cy="2444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1" baseline="0" i="0" lang="en-US" sz="14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youtube.com/watch?v=pWf11jB99uY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1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ctrTitle"/>
          </p:nvPr>
        </p:nvSpPr>
        <p:spPr>
          <a:xfrm>
            <a:off x="2362200" y="4038600"/>
            <a:ext cx="6476999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EXPLORING FOUR EMPIRES OF MESOPOTAMIA</a:t>
            </a:r>
          </a:p>
        </p:txBody>
      </p:sp>
      <p:sp>
        <p:nvSpPr>
          <p:cNvPr id="100" name="Shape 100"/>
          <p:cNvSpPr txBox="1"/>
          <p:nvPr>
            <p:ph idx="1" type="subTitle"/>
          </p:nvPr>
        </p:nvSpPr>
        <p:spPr>
          <a:xfrm>
            <a:off x="2362200" y="6050037"/>
            <a:ext cx="6705599" cy="6857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accent2"/>
              </a:buClr>
              <a:buSzPct val="25000"/>
              <a:buFont typeface="Noto Sans Symbols"/>
              <a:buNone/>
            </a:pPr>
            <a:r>
              <a:rPr b="0" baseline="0" i="0" lang="en-US" sz="2600" u="none" cap="none" strike="noStrike">
                <a:solidFill>
                  <a:srgbClr val="FFFFFF"/>
                </a:solidFill>
                <a:latin typeface="Questrial"/>
                <a:ea typeface="Questrial"/>
                <a:cs typeface="Questrial"/>
                <a:sym typeface="Questrial"/>
              </a:rPr>
              <a:t>History Alive Chapter 6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6.2  The Akkadian Empire</a:t>
            </a:r>
          </a:p>
        </p:txBody>
      </p:sp>
      <p:sp>
        <p:nvSpPr>
          <p:cNvPr id="162" name="Shape 162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 2300 B.C.E. the Akkadians conquered the land.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Sargon was a strong king and skilled ruler.</a:t>
            </a:r>
          </a:p>
          <a:p>
            <a:pPr indent="-209550" lvl="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9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63" name="Shape 16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641966"/>
            <a:ext cx="3886200" cy="2466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Sargon the Great Military Leader</a:t>
            </a:r>
          </a:p>
        </p:txBody>
      </p:sp>
      <p:pic>
        <p:nvPicPr>
          <p:cNvPr id="169" name="Shape 1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600" y="2438400"/>
            <a:ext cx="1762124" cy="219868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Assembled large armies.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Soldiers would fight in tight formations.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Soldiers would carry shields.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Another group would carry spears.</a:t>
            </a:r>
          </a:p>
          <a:p>
            <a:pPr indent="-209550" lvl="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9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375" y="257700"/>
            <a:ext cx="8603650" cy="63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Sargon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destroyed the walls of cities so people would not rebel.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created the world’s first empire.</a:t>
            </a:r>
          </a:p>
        </p:txBody>
      </p:sp>
      <p:pic>
        <p:nvPicPr>
          <p:cNvPr id="182" name="Shape 18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38800" y="1752600"/>
            <a:ext cx="1720850" cy="236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6.3  Life Under Akkadian Rule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Sargon used tributes to build his empire.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Tribute is wealth sent from one country or ruler to another as a sign that the other is superior.</a:t>
            </a:r>
          </a:p>
        </p:txBody>
      </p:sp>
      <p:pic>
        <p:nvPicPr>
          <p:cNvPr id="189" name="Shape 18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05400" y="2209800"/>
            <a:ext cx="3171825" cy="208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50" y="262325"/>
            <a:ext cx="8035624" cy="620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Akkadian Empire</a:t>
            </a:r>
          </a:p>
        </p:txBody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12647" y="1600200"/>
            <a:ext cx="8153399" cy="449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Rise and fall 3.33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6.4  Hammurabi and the</a:t>
            </a:r>
            <a:b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Babylonian Empire</a:t>
            </a:r>
          </a:p>
        </p:txBody>
      </p:sp>
      <p:pic>
        <p:nvPicPr>
          <p:cNvPr id="206" name="Shape 20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589087"/>
            <a:ext cx="3429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Shape 207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Hammurabi became the next ruler.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was the king of Babylon.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9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099" y="382375"/>
            <a:ext cx="8631374" cy="627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Hammurabi’s Code of Laws</a:t>
            </a:r>
          </a:p>
        </p:txBody>
      </p:sp>
      <p:sp>
        <p:nvSpPr>
          <p:cNvPr id="218" name="Shape 218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Hammurabi’s Code of Laws unified his empire and preserved order.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believed the Gods had asked him to create laws.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code of law was written on a stele.</a:t>
            </a:r>
          </a:p>
        </p:txBody>
      </p:sp>
      <p:pic>
        <p:nvPicPr>
          <p:cNvPr id="219" name="Shape 21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1644408"/>
            <a:ext cx="3886200" cy="4461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6.1  Introduction</a:t>
            </a:r>
          </a:p>
        </p:txBody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Sumerian city-states were like independent countries.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They fought over land and water rights.</a:t>
            </a:r>
          </a:p>
        </p:txBody>
      </p:sp>
      <p:pic>
        <p:nvPicPr>
          <p:cNvPr id="107" name="Shape 10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00600" y="1981200"/>
            <a:ext cx="3886200" cy="248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Hammurabi’s Code of Laws</a:t>
            </a:r>
          </a:p>
        </p:txBody>
      </p:sp>
      <p:pic>
        <p:nvPicPr>
          <p:cNvPr id="225" name="Shape 2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890725"/>
            <a:ext cx="3886200" cy="396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laws were very detailed they covered, trade, payment, marriage, divorce, and other matters of daily life.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This was a great achievement.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Hammurabi’s Code</a:t>
            </a:r>
          </a:p>
        </p:txBody>
      </p:sp>
      <p:pic>
        <p:nvPicPr>
          <p:cNvPr id="232" name="Shape 2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1800" y="2057400"/>
            <a:ext cx="3371850" cy="449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Shape 233"/>
          <p:cNvSpPr txBox="1"/>
          <p:nvPr/>
        </p:nvSpPr>
        <p:spPr>
          <a:xfrm>
            <a:off x="6629400" y="1905000"/>
            <a:ext cx="1371599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Picture of King Hammurabi 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685800" y="3505200"/>
            <a:ext cx="1752600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Rights and responsibilities of Babylonian s</a:t>
            </a:r>
          </a:p>
        </p:txBody>
      </p:sp>
      <p:cxnSp>
        <p:nvCxnSpPr>
          <p:cNvPr id="235" name="Shape 235"/>
          <p:cNvCxnSpPr>
            <a:endCxn id="233" idx="1"/>
          </p:cNvCxnSpPr>
          <p:nvPr/>
        </p:nvCxnSpPr>
        <p:spPr>
          <a:xfrm>
            <a:off x="4953000" y="2362164"/>
            <a:ext cx="1676400" cy="4500"/>
          </a:xfrm>
          <a:prstGeom prst="straightConnector1">
            <a:avLst/>
          </a:prstGeom>
          <a:noFill/>
          <a:ln cap="flat" cmpd="sng" w="100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6" name="Shape 236"/>
          <p:cNvCxnSpPr>
            <a:stCxn id="234" idx="3"/>
          </p:cNvCxnSpPr>
          <p:nvPr/>
        </p:nvCxnSpPr>
        <p:spPr>
          <a:xfrm flipH="1" rot="10800000">
            <a:off x="2438400" y="3276564"/>
            <a:ext cx="1524000" cy="690300"/>
          </a:xfrm>
          <a:prstGeom prst="straightConnector1">
            <a:avLst/>
          </a:prstGeom>
          <a:noFill/>
          <a:ln cap="flat" cmpd="sng" w="100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7" name="Shape 237"/>
          <p:cNvCxnSpPr>
            <a:stCxn id="234" idx="3"/>
          </p:cNvCxnSpPr>
          <p:nvPr/>
        </p:nvCxnSpPr>
        <p:spPr>
          <a:xfrm>
            <a:off x="2438400" y="3966864"/>
            <a:ext cx="1371600" cy="1519500"/>
          </a:xfrm>
          <a:prstGeom prst="straightConnector1">
            <a:avLst/>
          </a:prstGeom>
          <a:noFill/>
          <a:ln cap="flat" cmpd="sng" w="100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0" y="3048000"/>
            <a:ext cx="2381249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9600" y="4495800"/>
            <a:ext cx="1904999" cy="1945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6.5  Life in the Babylonian Empire 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Babylonia thrived under Hammurabi.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Babylonian fod Marduk became the supreme god.</a:t>
            </a:r>
          </a:p>
        </p:txBody>
      </p:sp>
      <p:pic>
        <p:nvPicPr>
          <p:cNvPr id="246" name="Shape 24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1741" y="1589087"/>
            <a:ext cx="2592817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Babylonia</a:t>
            </a:r>
          </a:p>
        </p:txBody>
      </p:sp>
      <p:pic>
        <p:nvPicPr>
          <p:cNvPr id="252" name="Shape 25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5319" y="1589087"/>
            <a:ext cx="277476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Became an important trade center.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They traded grain, cloth, wood, gold, silver, precious gems, and livestock.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Trade helped the economy.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Arts and writing flourished.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6.6  The Assyrian Empire</a:t>
            </a:r>
          </a:p>
        </p:txBody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Assyrians were a warlike people.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After taking over the Assyrians began to expand their army.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lang="en-US"/>
              <a:t>King Tiglath-Pileser was one of the best known leaders</a:t>
            </a:r>
          </a:p>
          <a:p>
            <a:pPr indent="0" lvl="0" marL="0" marR="0" rtl="0" algn="l">
              <a:spcBef>
                <a:spcPts val="700"/>
              </a:spcBef>
              <a:buNone/>
            </a:pPr>
            <a:r>
              <a:t/>
            </a:r>
            <a:endParaRPr/>
          </a:p>
          <a:p>
            <a:pPr indent="-209550" lvl="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9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60" name="Shape 26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1983222"/>
            <a:ext cx="3886200" cy="3783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5" y="202275"/>
            <a:ext cx="8700650" cy="651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Assyrian Empire</a:t>
            </a:r>
          </a:p>
        </p:txBody>
      </p:sp>
      <p:pic>
        <p:nvPicPr>
          <p:cNvPr id="271" name="Shape 27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983192"/>
            <a:ext cx="3886200" cy="378379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They were feared for their military might.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They created new weapons and new military strategies.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375" y="160725"/>
            <a:ext cx="8686799" cy="653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Assyrian Empire</a:t>
            </a: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Used siege warfare.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Created battering rams.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Long poles on wheels for punching holes in walls.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Built moveable towers to help soldiers climb over walls.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Created fear among their enemies.</a:t>
            </a:r>
          </a:p>
          <a:p>
            <a:pPr indent="-217855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682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284" name="Shape 28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704450"/>
            <a:ext cx="3886200" cy="234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6.7  Life Under the Assyrians</a:t>
            </a:r>
          </a:p>
        </p:txBody>
      </p:sp>
      <p:pic>
        <p:nvPicPr>
          <p:cNvPr id="290" name="Shape 2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1673678"/>
            <a:ext cx="3886200" cy="440281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Shape 291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Assyrians believed that their kings were special beings selected by the gods.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Huge sculptures of winged and human headed bulls or lions stood at entrances.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Crescent Moon</a:t>
            </a:r>
          </a:p>
        </p:txBody>
      </p:sp>
      <p:pic>
        <p:nvPicPr>
          <p:cNvPr id="113" name="Shape 1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6375" y="1905000"/>
            <a:ext cx="3886200" cy="38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Life Under the Assyrians</a:t>
            </a:r>
          </a:p>
        </p:txBody>
      </p:sp>
      <p:sp>
        <p:nvSpPr>
          <p:cNvPr id="297" name="Shape 297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Kings ruled and there were farmers.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There was an irrigation system and aqueducts.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 canal brought water to Nineveh that was 30 miles away.</a:t>
            </a:r>
          </a:p>
        </p:txBody>
      </p:sp>
      <p:pic>
        <p:nvPicPr>
          <p:cNvPr id="298" name="Shape 29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575640"/>
            <a:ext cx="3886200" cy="2598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Life Under the Assyrians</a:t>
            </a:r>
          </a:p>
        </p:txBody>
      </p:sp>
      <p:pic>
        <p:nvPicPr>
          <p:cNvPr id="304" name="Shape 30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2563494"/>
            <a:ext cx="3886200" cy="262318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Craftspeople created two dimensional sculpture called bas-reliefs on palace walls.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Assyrian Empire lasted 300 years.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Nineveh was plundered.</a:t>
            </a:r>
          </a:p>
        </p:txBody>
      </p:sp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6.8  The Neo-Babylonian Empire</a:t>
            </a:r>
          </a:p>
        </p:txBody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After the fall of Nineveh, the Babylonians regained control over Mesopotamia.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They established a new empire, the word neo means new.</a:t>
            </a:r>
          </a:p>
        </p:txBody>
      </p:sp>
      <p:pic>
        <p:nvPicPr>
          <p:cNvPr id="312" name="Shape 31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152258"/>
            <a:ext cx="3886200" cy="3445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50" y="243850"/>
            <a:ext cx="8589825" cy="634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Nebuchadrezzar</a:t>
            </a:r>
          </a:p>
        </p:txBody>
      </p:sp>
      <p:pic>
        <p:nvPicPr>
          <p:cNvPr id="323" name="Shape 3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1037" y="2336800"/>
            <a:ext cx="3743324" cy="3076574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Expanded the empire.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Drove the Egyptians out of Syria.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controlled Canaan or present day Israel.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made the Hebrews slaves in Babylonia.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Nebuchadrezzar</a:t>
            </a:r>
          </a:p>
        </p:txBody>
      </p:sp>
      <p:sp>
        <p:nvSpPr>
          <p:cNvPr id="330" name="Shape 330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 a military leader he wanted to keep his capital safe.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He built an inner and outer wall around the city.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Towers were also built and archers would stand on top of them.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599"/>
              <a:buFont typeface="Noto Sans Symbols"/>
              <a:buChar char="◻"/>
            </a:pPr>
            <a:r>
              <a:rPr b="0" baseline="0" i="0" lang="en-US" sz="2682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 moat was also built.</a:t>
            </a:r>
          </a:p>
        </p:txBody>
      </p:sp>
      <p:pic>
        <p:nvPicPr>
          <p:cNvPr id="331" name="Shape 3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513573"/>
            <a:ext cx="3886200" cy="27230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224" y="228600"/>
            <a:ext cx="8659100" cy="640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View of Babylonia</a:t>
            </a:r>
          </a:p>
        </p:txBody>
      </p:sp>
      <p:pic>
        <p:nvPicPr>
          <p:cNvPr id="342" name="Shape 34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19159" y="1600200"/>
            <a:ext cx="3340629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6.9  Life in the </a:t>
            </a:r>
            <a:b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</a:br>
            <a:r>
              <a:rPr b="0" baseline="0" i="0" lang="en-US" sz="3959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Neo-Babylonian Empire</a:t>
            </a:r>
          </a:p>
        </p:txBody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lnSpc>
                <a:spcPct val="90000"/>
              </a:lnSpc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Ziggurats were rebuilt.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Nebuchadrezzar created the Hanging Gardens of Babylon.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First sundial was created.</a:t>
            </a:r>
          </a:p>
          <a:p>
            <a:pPr indent="-320040" lvl="0" marL="320040" marR="0" rtl="0" algn="l">
              <a:lnSpc>
                <a:spcPct val="90000"/>
              </a:lnSpc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60 minute hours and 7 days in a week were created.</a:t>
            </a:r>
          </a:p>
        </p:txBody>
      </p:sp>
      <p:pic>
        <p:nvPicPr>
          <p:cNvPr id="349" name="Shape 34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5050" y="2464838"/>
            <a:ext cx="3886200" cy="282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950" y="276225"/>
            <a:ext cx="8672950" cy="64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The Fertile Crescent</a:t>
            </a:r>
          </a:p>
        </p:txBody>
      </p:sp>
      <p:pic>
        <p:nvPicPr>
          <p:cNvPr id="119" name="Shape 1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9783" y="1600200"/>
            <a:ext cx="6779381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/>
          <p:nvPr>
            <p:ph type="title"/>
          </p:nvPr>
        </p:nvSpPr>
        <p:spPr>
          <a:xfrm>
            <a:off x="612647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The End</a:t>
            </a:r>
          </a:p>
        </p:txBody>
      </p:sp>
      <p:sp>
        <p:nvSpPr>
          <p:cNvPr id="360" name="Shape 360"/>
          <p:cNvSpPr txBox="1"/>
          <p:nvPr>
            <p:ph idx="1" type="body"/>
          </p:nvPr>
        </p:nvSpPr>
        <p:spPr>
          <a:xfrm>
            <a:off x="612647" y="1600200"/>
            <a:ext cx="8153399" cy="4495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-US" sz="1200"/>
              <a:t>Credits - Frost middle school</a:t>
            </a:r>
          </a:p>
          <a:p>
            <a:pPr>
              <a:spcBef>
                <a:spcPts val="0"/>
              </a:spcBef>
              <a:buNone/>
            </a:pPr>
            <a:r>
              <a:rPr lang="en-US" sz="1200"/>
              <a:t>https://d3jc3ahdjad7x7.cloudfront.net/4QRHdAkZ25bZZ5zs2LbsB9OUXrGISNtqBuwDdkIRjn1Ce8Ac.pdf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What is an empire?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An empire is a large territory where several groups or people are ruled by a single powerful leader or government</a:t>
            </a:r>
          </a:p>
          <a:p>
            <a:pPr indent="-209550" lvl="0" marL="320040" marR="0" rtl="0" algn="l">
              <a:spcBef>
                <a:spcPts val="700"/>
              </a:spcBef>
              <a:buClr>
                <a:schemeClr val="accent2"/>
              </a:buClr>
              <a:buFont typeface="Noto Sans Symbols"/>
              <a:buNone/>
            </a:pPr>
            <a:r>
              <a:t/>
            </a:r>
            <a:endParaRPr b="0" baseline="0" i="0" sz="2900" u="none" cap="none" strike="noStrike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26" name="Shape 126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1905000"/>
            <a:ext cx="1752600" cy="2209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175" y="145450"/>
            <a:ext cx="8368124" cy="658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Who controlled Mesopotamia?</a:t>
            </a:r>
          </a:p>
        </p:txBody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Akkadian Empire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Babylonian Empire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Assyrian Empire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Neo Babylonian Empire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Between 2300 and 539 B.C.E.</a:t>
            </a:r>
          </a:p>
        </p:txBody>
      </p:sp>
      <p:pic>
        <p:nvPicPr>
          <p:cNvPr id="138" name="Shape 13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7800" y="2057400"/>
            <a:ext cx="2198369" cy="2507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Who controlled Mesopotamia?</a:t>
            </a:r>
          </a:p>
        </p:txBody>
      </p:sp>
      <p:sp>
        <p:nvSpPr>
          <p:cNvPr id="144" name="Shape 144"/>
          <p:cNvSpPr txBox="1"/>
          <p:nvPr>
            <p:ph idx="1" type="body"/>
          </p:nvPr>
        </p:nvSpPr>
        <p:spPr>
          <a:xfrm>
            <a:off x="609600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There were other groups that controlled Mesopotamia.  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In the 6</a:t>
            </a:r>
            <a:r>
              <a:rPr b="0" baseline="3000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</a:t>
            </a: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 grade, we focus on only four empires that controlled Mesopotamia.</a:t>
            </a:r>
          </a:p>
        </p:txBody>
      </p:sp>
      <p:pic>
        <p:nvPicPr>
          <p:cNvPr id="145" name="Shape 14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65673" y="1589087"/>
            <a:ext cx="3044952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609600" y="228600"/>
            <a:ext cx="8153399" cy="990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Questrial"/>
              <a:buNone/>
            </a:pPr>
            <a:r>
              <a:rPr b="0" baseline="0" i="0" lang="en-US" sz="4400" u="none" cap="none" strike="noStrike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The Land Between Two Rivers</a:t>
            </a:r>
          </a:p>
        </p:txBody>
      </p:sp>
      <p:pic>
        <p:nvPicPr>
          <p:cNvPr id="151" name="Shape 1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2631503"/>
            <a:ext cx="3886200" cy="248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>
            <p:ph idx="2" type="body"/>
          </p:nvPr>
        </p:nvSpPr>
        <p:spPr>
          <a:xfrm>
            <a:off x="4844901" y="1589566"/>
            <a:ext cx="38862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20040" lvl="0" marL="320040" marR="0" rtl="0" algn="l">
              <a:spcBef>
                <a:spcPts val="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Mesopotamia is Greek for “the land between two rivers.”</a:t>
            </a:r>
          </a:p>
          <a:p>
            <a:pPr indent="-320040" lvl="0" marL="320040" marR="0" rtl="0" algn="l">
              <a:spcBef>
                <a:spcPts val="700"/>
              </a:spcBef>
              <a:buClr>
                <a:schemeClr val="accent2"/>
              </a:buClr>
              <a:buSzPct val="59999"/>
              <a:buFont typeface="Noto Sans Symbols"/>
              <a:buChar char="◻"/>
            </a:pPr>
            <a:r>
              <a:rPr b="0" baseline="0" i="0" lang="en-US" sz="29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names of the two rivers are the Tigris River and the Euphrates River.</a:t>
            </a:r>
          </a:p>
        </p:txBody>
      </p:sp>
      <p:cxnSp>
        <p:nvCxnSpPr>
          <p:cNvPr id="153" name="Shape 153"/>
          <p:cNvCxnSpPr/>
          <p:nvPr/>
        </p:nvCxnSpPr>
        <p:spPr>
          <a:xfrm>
            <a:off x="1219200" y="2209800"/>
            <a:ext cx="914400" cy="685799"/>
          </a:xfrm>
          <a:prstGeom prst="straightConnector1">
            <a:avLst/>
          </a:prstGeom>
          <a:noFill/>
          <a:ln cap="flat" cmpd="sng" w="100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4" name="Shape 154"/>
          <p:cNvCxnSpPr/>
          <p:nvPr/>
        </p:nvCxnSpPr>
        <p:spPr>
          <a:xfrm rot="-5400000">
            <a:off x="2895600" y="2286000"/>
            <a:ext cx="609599" cy="457200"/>
          </a:xfrm>
          <a:prstGeom prst="straightConnector1">
            <a:avLst/>
          </a:prstGeom>
          <a:noFill/>
          <a:ln cap="flat" cmpd="sng" w="100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" name="Shape 155"/>
          <p:cNvSpPr txBox="1"/>
          <p:nvPr/>
        </p:nvSpPr>
        <p:spPr>
          <a:xfrm>
            <a:off x="609600" y="1981200"/>
            <a:ext cx="183896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Euphrates River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276600" y="1752600"/>
            <a:ext cx="149546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r>
              <a:rPr b="0" baseline="0" i="0" lang="en-US" sz="1800" u="none" cap="none" strike="noStrik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Tigris River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edian">
  <a:themeElements>
    <a:clrScheme name="Median">
      <a:dk1>
        <a:srgbClr val="000000"/>
      </a:dk1>
      <a:lt1>
        <a:srgbClr val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