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See drawing in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6" name="Shape 1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2" name="Shape 1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8" name="Shape 1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7" name="Shape 2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5176499"/>
          </a:xfrm>
          <a:prstGeom prst="rect">
            <a:avLst/>
          </a:prstGeom>
          <a:gradFill>
            <a:gsLst>
              <a:gs pos="0">
                <a:srgbClr val="003171"/>
              </a:gs>
              <a:gs pos="100000">
                <a:srgbClr val="549FFF"/>
              </a:gs>
            </a:gsLst>
            <a:lin ang="7920000" scaled="0"/>
          </a:gra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flipH="1">
            <a:off x="-3832" y="12039"/>
            <a:ext cx="10925833" cy="516506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flipH="1">
            <a:off x="14659" y="660"/>
            <a:ext cx="10500940" cy="516506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rIns="91425" tIns="45700">
            <a:noAutofit/>
          </a:bodyPr>
          <a:lstStyle/>
          <a:p>
            <a:pPr>
              <a:spcBef>
                <a:spcPts val="0"/>
              </a:spcBef>
              <a:buNone/>
            </a:pPr>
            <a:r>
              <a:t/>
            </a:r>
            <a:endParaRPr/>
          </a:p>
        </p:txBody>
      </p:sp>
      <p:sp>
        <p:nvSpPr>
          <p:cNvPr id="12" name="Shape 12"/>
          <p:cNvSpPr/>
          <p:nvPr/>
        </p:nvSpPr>
        <p:spPr>
          <a:xfrm>
            <a:off x="-846666" y="-661"/>
            <a:ext cx="2167466" cy="5176308"/>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3" name="Shape 13"/>
          <p:cNvSpPr/>
          <p:nvPr/>
        </p:nvSpPr>
        <p:spPr>
          <a:xfrm flipH="1" rot="10800000">
            <a:off x="-524933" y="131"/>
            <a:ext cx="1403434" cy="5176308"/>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4" name="Shape 14"/>
          <p:cNvSpPr txBox="1"/>
          <p:nvPr>
            <p:ph type="ctrTitle"/>
          </p:nvPr>
        </p:nvSpPr>
        <p:spPr>
          <a:xfrm>
            <a:off x="1082040" y="1242060"/>
            <a:ext cx="7050900" cy="1102500"/>
          </a:xfrm>
          <a:prstGeom prst="rect">
            <a:avLst/>
          </a:prstGeom>
        </p:spPr>
        <p:txBody>
          <a:bodyPr anchorCtr="0" anchor="b" bIns="91425" lIns="91425" rIns="91425" tIns="91425"/>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x="1082040" y="2423159"/>
            <a:ext cx="7035899" cy="694199"/>
          </a:xfrm>
          <a:prstGeom prst="rect">
            <a:avLst/>
          </a:prstGeom>
        </p:spPr>
        <p:txBody>
          <a:bodyPr anchorCtr="0" anchor="t" bIns="91425" lIns="91425" rIns="91425" tIns="91425"/>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p:txBody>
      </p:sp>
      <p:sp>
        <p:nvSpPr>
          <p:cNvPr id="16" name="Shape 1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19" name="Shape 19"/>
          <p:cNvSpPr txBox="1"/>
          <p:nvPr>
            <p:ph idx="1" type="body"/>
          </p:nvPr>
        </p:nvSpPr>
        <p:spPr>
          <a:xfrm>
            <a:off x="457200" y="1244242"/>
            <a:ext cx="8229600"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22" name="Shape 22"/>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7" name="Shape 27"/>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457200" y="1244242"/>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0" name="Shape 30"/>
          <p:cNvSpPr txBox="1"/>
          <p:nvPr>
            <p:ph idx="2" type="body"/>
          </p:nvPr>
        </p:nvSpPr>
        <p:spPr>
          <a:xfrm>
            <a:off x="4648200" y="1244242"/>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x="0" y="0"/>
          <a:ext cx="0" cy="0"/>
          <a:chOff x="0" y="0"/>
          <a:chExt cx="0" cy="0"/>
        </a:xfrm>
      </p:grpSpPr>
      <p:sp>
        <p:nvSpPr>
          <p:cNvPr id="33" name="Shape 33"/>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36" name="Shape 36"/>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7" name="Shape 37"/>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8" name="Shape 38"/>
        <p:cNvGrpSpPr/>
        <p:nvPr/>
      </p:nvGrpSpPr>
      <p:grpSpPr>
        <a:xfrm>
          <a:off x="0" y="0"/>
          <a:ext cx="0" cy="0"/>
          <a:chOff x="0" y="0"/>
          <a:chExt cx="0" cy="0"/>
        </a:xfrm>
      </p:grpSpPr>
      <p:grpSp>
        <p:nvGrpSpPr>
          <p:cNvPr id="39" name="Shape 39"/>
          <p:cNvGrpSpPr/>
          <p:nvPr/>
        </p:nvGrpSpPr>
        <p:grpSpPr>
          <a:xfrm>
            <a:off x="-6264" y="3700039"/>
            <a:ext cx="9150267" cy="2325488"/>
            <a:chOff x="-6264" y="4933386"/>
            <a:chExt cx="9150267" cy="3100650"/>
          </a:xfrm>
        </p:grpSpPr>
        <p:sp>
          <p:nvSpPr>
            <p:cNvPr id="40" name="Shape 40"/>
            <p:cNvSpPr/>
            <p:nvPr/>
          </p:nvSpPr>
          <p:spPr>
            <a:xfrm>
              <a:off x="-7" y="5537200"/>
              <a:ext cx="9144008" cy="1574769"/>
            </a:xfrm>
            <a:custGeom>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rIns="91425" tIns="45700">
              <a:noAutofit/>
            </a:bodyPr>
            <a:lstStyle/>
            <a:p>
              <a:pPr>
                <a:spcBef>
                  <a:spcPts val="0"/>
                </a:spcBef>
                <a:buNone/>
              </a:pPr>
              <a:r>
                <a:t/>
              </a:r>
              <a:endParaRPr/>
            </a:p>
          </p:txBody>
        </p:sp>
        <p:sp>
          <p:nvSpPr>
            <p:cNvPr id="41" name="Shape 41"/>
            <p:cNvSpPr/>
            <p:nvPr/>
          </p:nvSpPr>
          <p:spPr>
            <a:xfrm flipH="1" rot="5400000">
              <a:off x="3018543" y="1908578"/>
              <a:ext cx="3100650" cy="9150266"/>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42" name="Shape 42"/>
            <p:cNvSpPr/>
            <p:nvPr/>
          </p:nvSpPr>
          <p:spPr>
            <a:xfrm>
              <a:off x="-7" y="5740400"/>
              <a:ext cx="9144010" cy="1574769"/>
            </a:xfrm>
            <a:custGeom>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rIns="91425" tIns="45700">
              <a:noAutofit/>
            </a:bodyPr>
            <a:lstStyle/>
            <a:p>
              <a:pPr>
                <a:spcBef>
                  <a:spcPts val="0"/>
                </a:spcBef>
                <a:buNone/>
              </a:pPr>
              <a:r>
                <a:t/>
              </a:r>
              <a:endParaRPr/>
            </a:p>
          </p:txBody>
        </p:sp>
      </p:grpSp>
      <p:sp>
        <p:nvSpPr>
          <p:cNvPr id="43" name="Shape 43"/>
          <p:cNvSpPr txBox="1"/>
          <p:nvPr>
            <p:ph idx="1" type="body"/>
          </p:nvPr>
        </p:nvSpPr>
        <p:spPr>
          <a:xfrm>
            <a:off x="1792288" y="4025503"/>
            <a:ext cx="5486399" cy="603599"/>
          </a:xfrm>
          <a:prstGeom prst="rect">
            <a:avLst/>
          </a:prstGeom>
        </p:spPr>
        <p:txBody>
          <a:bodyPr anchorCtr="0" anchor="ctr" bIns="91425" lIns="91425" rIns="91425" tIns="91425"/>
          <a:lstStyle>
            <a:lvl1pPr algn="ctr">
              <a:spcBef>
                <a:spcPts val="0"/>
              </a:spcBef>
              <a:buSzPct val="100000"/>
              <a:buNone/>
              <a:defRPr sz="2400"/>
            </a:lvl1pPr>
          </a:lstStyle>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5" name="Shape 45"/>
        <p:cNvGrpSpPr/>
        <p:nvPr/>
      </p:nvGrpSpPr>
      <p:grpSpPr>
        <a:xfrm>
          <a:off x="0" y="0"/>
          <a:ext cx="0" cy="0"/>
          <a:chOff x="0" y="0"/>
          <a:chExt cx="0" cy="0"/>
        </a:xfrm>
      </p:grpSpPr>
      <p:sp>
        <p:nvSpPr>
          <p:cNvPr id="46" name="Shape 4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994200"/>
          </a:xfrm>
          <a:prstGeom prst="rect">
            <a:avLst/>
          </a:prstGeom>
          <a:noFill/>
          <a:ln>
            <a:noFill/>
          </a:ln>
        </p:spPr>
        <p:txBody>
          <a:bodyPr anchorCtr="0" anchor="b" bIns="91425" lIns="91425" rIns="91425" tIns="91425"/>
          <a:lstStyle>
            <a:lvl1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x="457200" y="1295400"/>
            <a:ext cx="8229600" cy="3394500"/>
          </a:xfrm>
          <a:prstGeom prst="rect">
            <a:avLst/>
          </a:prstGeom>
          <a:noFill/>
          <a:ln>
            <a:noFill/>
          </a:ln>
        </p:spPr>
        <p:txBody>
          <a:bodyPr anchorCtr="0" anchor="t" bIns="91425" lIns="91425" rIns="91425" tIns="91425"/>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lt2"/>
                </a:solidFill>
                <a:latin typeface="Trebuchet MS"/>
                <a:ea typeface="Trebuchet MS"/>
                <a:cs typeface="Trebuchet MS"/>
                <a:sym typeface="Trebuchet M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brainpop.com/science/matterandchemistry/matterchangingstat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play.kahoot.it/#/?quizId=c906eaf1-3801-462b-9b42-d3433ffe13b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www.youtube.com/watch?v=HAPc6JH85p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www.youtube.com/watch?v=KCL8zqjXbM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s://www.youtube.com/watch?v=cBBmdqti_K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www.youtube.com/watch?v=6sUOMds_zm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ctrTitle"/>
          </p:nvPr>
        </p:nvSpPr>
        <p:spPr>
          <a:xfrm>
            <a:off x="1082040" y="1242060"/>
            <a:ext cx="7050900" cy="1102500"/>
          </a:xfrm>
          <a:prstGeom prst="rect">
            <a:avLst/>
          </a:prstGeom>
        </p:spPr>
        <p:txBody>
          <a:bodyPr anchorCtr="0" anchor="b" bIns="91425" lIns="91425" rIns="91425" tIns="91425">
            <a:noAutofit/>
          </a:bodyPr>
          <a:lstStyle/>
          <a:p>
            <a:pPr>
              <a:spcBef>
                <a:spcPts val="0"/>
              </a:spcBef>
              <a:buNone/>
            </a:pPr>
            <a:r>
              <a:rPr lang="en"/>
              <a:t>Changing  States of Matter</a:t>
            </a:r>
          </a:p>
        </p:txBody>
      </p:sp>
      <p:sp>
        <p:nvSpPr>
          <p:cNvPr id="49" name="Shape 49"/>
          <p:cNvSpPr txBox="1"/>
          <p:nvPr>
            <p:ph idx="1" type="subTitle"/>
          </p:nvPr>
        </p:nvSpPr>
        <p:spPr>
          <a:xfrm>
            <a:off x="1082040" y="2423159"/>
            <a:ext cx="7035899" cy="694199"/>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lang="en"/>
              <a:t>Take out your homework and discuss your answers with your table partner</a:t>
            </a:r>
          </a:p>
          <a:p>
            <a:pPr rtl="0">
              <a:spcBef>
                <a:spcPts val="0"/>
              </a:spcBef>
              <a:buNone/>
            </a:pPr>
            <a:r>
              <a:t/>
            </a:r>
            <a:endParaRPr/>
          </a:p>
          <a:p>
            <a:pPr>
              <a:spcBef>
                <a:spcPts val="0"/>
              </a:spcBef>
              <a:buNone/>
            </a:pPr>
            <a:r>
              <a:rPr lang="en"/>
              <a:t>If you did not complete it, please complete a 0 credit slip</a:t>
            </a:r>
          </a:p>
        </p:txBody>
      </p:sp>
      <p:sp>
        <p:nvSpPr>
          <p:cNvPr id="106" name="Shape 106"/>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Homework from Thursday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idx="1" type="body"/>
          </p:nvPr>
        </p:nvSpPr>
        <p:spPr>
          <a:xfrm>
            <a:off x="457200" y="965150"/>
            <a:ext cx="8229600" cy="3909299"/>
          </a:xfrm>
          <a:prstGeom prst="rect">
            <a:avLst/>
          </a:prstGeom>
        </p:spPr>
        <p:txBody>
          <a:bodyPr anchorCtr="0" anchor="t" bIns="91425" lIns="91425" rIns="91425" tIns="91425">
            <a:noAutofit/>
          </a:bodyPr>
          <a:lstStyle/>
          <a:p>
            <a:pPr rtl="0">
              <a:spcBef>
                <a:spcPts val="0"/>
              </a:spcBef>
              <a:buNone/>
            </a:pPr>
            <a:r>
              <a:rPr lang="en"/>
              <a:t>Look for theses terms a jot a definition during the movie (set up as Cornell notes)</a:t>
            </a:r>
          </a:p>
          <a:p>
            <a:pPr indent="-228600" lvl="0" marL="457200" rtl="0">
              <a:spcBef>
                <a:spcPts val="0"/>
              </a:spcBef>
            </a:pPr>
            <a:r>
              <a:rPr lang="en"/>
              <a:t>Melting</a:t>
            </a:r>
          </a:p>
          <a:p>
            <a:pPr indent="-228600" lvl="0" marL="457200" rtl="0">
              <a:spcBef>
                <a:spcPts val="0"/>
              </a:spcBef>
            </a:pPr>
            <a:r>
              <a:rPr lang="en"/>
              <a:t>Melting point</a:t>
            </a:r>
          </a:p>
          <a:p>
            <a:pPr indent="-228600" lvl="0" marL="457200" rtl="0">
              <a:spcBef>
                <a:spcPts val="0"/>
              </a:spcBef>
            </a:pPr>
            <a:r>
              <a:rPr lang="en"/>
              <a:t>Boiling point</a:t>
            </a:r>
          </a:p>
          <a:p>
            <a:pPr indent="-228600" lvl="0" marL="457200" rtl="0">
              <a:spcBef>
                <a:spcPts val="0"/>
              </a:spcBef>
            </a:pPr>
            <a:r>
              <a:rPr lang="en"/>
              <a:t>Sublimation</a:t>
            </a:r>
          </a:p>
          <a:p>
            <a:pPr rtl="0">
              <a:spcBef>
                <a:spcPts val="0"/>
              </a:spcBef>
              <a:buNone/>
            </a:pPr>
            <a:r>
              <a:t/>
            </a:r>
            <a:endParaRPr/>
          </a:p>
          <a:p>
            <a:pPr lvl="0">
              <a:spcBef>
                <a:spcPts val="0"/>
              </a:spcBef>
              <a:buNone/>
            </a:pPr>
            <a:r>
              <a:rPr lang="en"/>
              <a:t>Find a partner and compare</a:t>
            </a:r>
          </a:p>
        </p:txBody>
      </p:sp>
      <p:sp>
        <p:nvSpPr>
          <p:cNvPr id="112" name="Shape 112"/>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Tim and Moby</a:t>
            </a:r>
          </a:p>
        </p:txBody>
      </p:sp>
      <p:sp>
        <p:nvSpPr>
          <p:cNvPr id="113" name="Shape 113"/>
          <p:cNvSpPr txBox="1"/>
          <p:nvPr/>
        </p:nvSpPr>
        <p:spPr>
          <a:xfrm>
            <a:off x="4507925" y="2095075"/>
            <a:ext cx="3000000" cy="3000000"/>
          </a:xfrm>
          <a:prstGeom prst="rect">
            <a:avLst/>
          </a:prstGeom>
          <a:noFill/>
          <a:ln>
            <a:noFill/>
          </a:ln>
        </p:spPr>
        <p:txBody>
          <a:bodyPr anchorCtr="0" anchor="ctr" bIns="91425" lIns="91425" rIns="91425" tIns="91425">
            <a:noAutofit/>
          </a:bodyPr>
          <a:lstStyle/>
          <a:p>
            <a:pPr lvl="0" rtl="0">
              <a:spcBef>
                <a:spcPts val="0"/>
              </a:spcBef>
              <a:buNone/>
            </a:pPr>
            <a:r>
              <a:rPr lang="en" sz="1800" u="sng">
                <a:solidFill>
                  <a:schemeClr val="hlink"/>
                </a:solidFill>
                <a:hlinkClick r:id="rId3"/>
              </a:rPr>
              <a:t>3.12 - changing states of matter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t/>
            </a:r>
            <a:endParaRPr/>
          </a:p>
          <a:p>
            <a:pPr>
              <a:spcBef>
                <a:spcPts val="0"/>
              </a:spcBef>
              <a:buNone/>
            </a:pPr>
            <a:r>
              <a:t/>
            </a:r>
            <a:endParaRPr/>
          </a:p>
        </p:txBody>
      </p:sp>
      <p:sp>
        <p:nvSpPr>
          <p:cNvPr id="119" name="Shape 119"/>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How did you do?</a:t>
            </a:r>
          </a:p>
        </p:txBody>
      </p:sp>
      <p:sp>
        <p:nvSpPr>
          <p:cNvPr id="120" name="Shape 120"/>
          <p:cNvSpPr txBox="1"/>
          <p:nvPr/>
        </p:nvSpPr>
        <p:spPr>
          <a:xfrm>
            <a:off x="659125" y="1377100"/>
            <a:ext cx="1553699" cy="3542699"/>
          </a:xfrm>
          <a:prstGeom prst="rect">
            <a:avLst/>
          </a:prstGeom>
          <a:noFill/>
          <a:ln>
            <a:noFill/>
          </a:ln>
        </p:spPr>
        <p:txBody>
          <a:bodyPr anchorCtr="0" anchor="t" bIns="91425" lIns="91425" rIns="91425" tIns="91425">
            <a:noAutofit/>
          </a:bodyPr>
          <a:lstStyle/>
          <a:p>
            <a:pPr>
              <a:spcBef>
                <a:spcPts val="0"/>
              </a:spcBef>
              <a:buNone/>
            </a:pPr>
            <a:r>
              <a:t/>
            </a:r>
            <a:endParaRPr/>
          </a:p>
        </p:txBody>
      </p:sp>
      <p:sp>
        <p:nvSpPr>
          <p:cNvPr id="121" name="Shape 121"/>
          <p:cNvSpPr txBox="1"/>
          <p:nvPr/>
        </p:nvSpPr>
        <p:spPr>
          <a:xfrm>
            <a:off x="694425" y="1435950"/>
            <a:ext cx="1859699" cy="3389699"/>
          </a:xfrm>
          <a:prstGeom prst="rect">
            <a:avLst/>
          </a:prstGeom>
          <a:noFill/>
          <a:ln>
            <a:noFill/>
          </a:ln>
        </p:spPr>
        <p:txBody>
          <a:bodyPr anchorCtr="0" anchor="t" bIns="91425" lIns="91425" rIns="91425" tIns="91425">
            <a:noAutofit/>
          </a:bodyPr>
          <a:lstStyle/>
          <a:p>
            <a:pPr rtl="0" algn="ctr">
              <a:spcBef>
                <a:spcPts val="0"/>
              </a:spcBef>
              <a:buNone/>
            </a:pPr>
            <a:r>
              <a:rPr lang="en" sz="1800"/>
              <a:t>Melting</a:t>
            </a:r>
          </a:p>
          <a:p>
            <a:pPr rtl="0" algn="ctr">
              <a:spcBef>
                <a:spcPts val="0"/>
              </a:spcBef>
              <a:buNone/>
            </a:pPr>
            <a:r>
              <a:t/>
            </a:r>
            <a:endParaRPr sz="1800"/>
          </a:p>
          <a:p>
            <a:pPr rtl="0" algn="ctr">
              <a:spcBef>
                <a:spcPts val="0"/>
              </a:spcBef>
              <a:buNone/>
            </a:pPr>
            <a:r>
              <a:t/>
            </a:r>
            <a:endParaRPr sz="1800"/>
          </a:p>
          <a:p>
            <a:pPr rtl="0" algn="ctr">
              <a:spcBef>
                <a:spcPts val="0"/>
              </a:spcBef>
              <a:buNone/>
            </a:pPr>
            <a:r>
              <a:rPr lang="en" sz="1800"/>
              <a:t>Melting Point</a:t>
            </a:r>
          </a:p>
          <a:p>
            <a:pPr rtl="0" algn="ctr">
              <a:spcBef>
                <a:spcPts val="0"/>
              </a:spcBef>
              <a:buNone/>
            </a:pPr>
            <a:r>
              <a:t/>
            </a:r>
            <a:endParaRPr sz="1800"/>
          </a:p>
          <a:p>
            <a:pPr rtl="0" algn="ctr">
              <a:spcBef>
                <a:spcPts val="0"/>
              </a:spcBef>
              <a:buNone/>
            </a:pPr>
            <a:r>
              <a:t/>
            </a:r>
            <a:endParaRPr sz="1800"/>
          </a:p>
          <a:p>
            <a:pPr rtl="0" algn="ctr">
              <a:spcBef>
                <a:spcPts val="0"/>
              </a:spcBef>
              <a:buNone/>
            </a:pPr>
            <a:r>
              <a:rPr lang="en" sz="1800"/>
              <a:t>Boiling Point</a:t>
            </a:r>
          </a:p>
          <a:p>
            <a:pPr rtl="0" algn="ctr">
              <a:spcBef>
                <a:spcPts val="0"/>
              </a:spcBef>
              <a:buNone/>
            </a:pPr>
            <a:r>
              <a:t/>
            </a:r>
            <a:endParaRPr sz="1800"/>
          </a:p>
          <a:p>
            <a:pPr algn="ctr">
              <a:spcBef>
                <a:spcPts val="0"/>
              </a:spcBef>
              <a:buNone/>
            </a:pPr>
            <a:r>
              <a:rPr lang="en" sz="1800"/>
              <a:t>Sublimation</a:t>
            </a:r>
          </a:p>
        </p:txBody>
      </p:sp>
      <p:sp>
        <p:nvSpPr>
          <p:cNvPr id="122" name="Shape 122"/>
          <p:cNvSpPr txBox="1"/>
          <p:nvPr/>
        </p:nvSpPr>
        <p:spPr>
          <a:xfrm>
            <a:off x="2789625" y="1435950"/>
            <a:ext cx="4342800" cy="3630300"/>
          </a:xfrm>
          <a:prstGeom prst="rect">
            <a:avLst/>
          </a:prstGeom>
          <a:noFill/>
          <a:ln>
            <a:noFill/>
          </a:ln>
        </p:spPr>
        <p:txBody>
          <a:bodyPr anchorCtr="0" anchor="t" bIns="91425" lIns="91425" rIns="91425" tIns="91425">
            <a:noAutofit/>
          </a:bodyPr>
          <a:lstStyle/>
          <a:p>
            <a:pPr rtl="0">
              <a:spcBef>
                <a:spcPts val="0"/>
              </a:spcBef>
              <a:buNone/>
            </a:pPr>
            <a:r>
              <a:rPr lang="en" sz="1800"/>
              <a:t>Solid becoming a liquid as heat energy is applied</a:t>
            </a:r>
          </a:p>
          <a:p>
            <a:pPr rtl="0">
              <a:spcBef>
                <a:spcPts val="0"/>
              </a:spcBef>
              <a:buNone/>
            </a:pPr>
            <a:r>
              <a:t/>
            </a:r>
            <a:endParaRPr sz="1800"/>
          </a:p>
          <a:p>
            <a:pPr rtl="0">
              <a:spcBef>
                <a:spcPts val="0"/>
              </a:spcBef>
              <a:buNone/>
            </a:pPr>
            <a:r>
              <a:rPr lang="en" sz="1800"/>
              <a:t>The unique temperature in which a solid melts into a liquid</a:t>
            </a:r>
          </a:p>
          <a:p>
            <a:pPr rtl="0">
              <a:spcBef>
                <a:spcPts val="0"/>
              </a:spcBef>
              <a:buNone/>
            </a:pPr>
            <a:r>
              <a:t/>
            </a:r>
            <a:endParaRPr sz="1800"/>
          </a:p>
          <a:p>
            <a:pPr rtl="0">
              <a:spcBef>
                <a:spcPts val="0"/>
              </a:spcBef>
              <a:buNone/>
            </a:pPr>
            <a:r>
              <a:rPr lang="en" sz="1800"/>
              <a:t>The point in which liquid turns into a gas</a:t>
            </a:r>
          </a:p>
          <a:p>
            <a:pPr rtl="0">
              <a:spcBef>
                <a:spcPts val="0"/>
              </a:spcBef>
              <a:buNone/>
            </a:pPr>
            <a:r>
              <a:t/>
            </a:r>
            <a:endParaRPr sz="1800"/>
          </a:p>
          <a:p>
            <a:pPr>
              <a:spcBef>
                <a:spcPts val="0"/>
              </a:spcBef>
              <a:buNone/>
            </a:pPr>
            <a:r>
              <a:rPr lang="en" sz="1800"/>
              <a:t>Turning directly from a solid state to a gas state</a:t>
            </a:r>
          </a:p>
        </p:txBody>
      </p:sp>
      <p:cxnSp>
        <p:nvCxnSpPr>
          <p:cNvPr id="123" name="Shape 123"/>
          <p:cNvCxnSpPr/>
          <p:nvPr/>
        </p:nvCxnSpPr>
        <p:spPr>
          <a:xfrm>
            <a:off x="2612950" y="1506575"/>
            <a:ext cx="11699" cy="3707700"/>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228600" lvl="0" marL="457200" rtl="0">
              <a:spcBef>
                <a:spcPts val="0"/>
              </a:spcBef>
              <a:buSzPct val="100000"/>
            </a:pPr>
            <a:r>
              <a:rPr lang="en" sz="3000"/>
              <a:t>Heat always moves from hotter to cooler, never the other way “getting cold means losing heat to the surrounding cooler air</a:t>
            </a:r>
          </a:p>
          <a:p>
            <a:pPr indent="-228600" lvl="0" marL="457200" rtl="0">
              <a:spcBef>
                <a:spcPts val="0"/>
              </a:spcBef>
            </a:pPr>
            <a:r>
              <a:rPr lang="en"/>
              <a:t>There is no such thing as cold, only less heat</a:t>
            </a:r>
          </a:p>
          <a:p>
            <a:pPr indent="-228600" lvl="0" marL="457200" rtl="0">
              <a:spcBef>
                <a:spcPts val="0"/>
              </a:spcBef>
            </a:pPr>
            <a:r>
              <a:rPr lang="en"/>
              <a:t>Increasing temperature = increases energy - more heat quicker state change</a:t>
            </a:r>
          </a:p>
          <a:p>
            <a:pPr lvl="0" rtl="0">
              <a:spcBef>
                <a:spcPts val="0"/>
              </a:spcBef>
              <a:buClr>
                <a:schemeClr val="dk1"/>
              </a:buClr>
              <a:buFont typeface="Arial"/>
              <a:buNone/>
            </a:pPr>
            <a:r>
              <a:t/>
            </a:r>
            <a:endParaRPr/>
          </a:p>
          <a:p>
            <a:pPr>
              <a:spcBef>
                <a:spcPts val="0"/>
              </a:spcBef>
              <a:buNone/>
            </a:pPr>
            <a:r>
              <a:t/>
            </a:r>
            <a:endParaRPr/>
          </a:p>
        </p:txBody>
      </p:sp>
      <p:sp>
        <p:nvSpPr>
          <p:cNvPr id="129" name="Shape 129"/>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New learning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t/>
            </a:r>
            <a:endParaRPr/>
          </a:p>
        </p:txBody>
      </p:sp>
      <p:sp>
        <p:nvSpPr>
          <p:cNvPr id="135" name="Shape 135"/>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Phase changes of matter</a:t>
            </a:r>
          </a:p>
        </p:txBody>
      </p:sp>
      <p:sp>
        <p:nvSpPr>
          <p:cNvPr id="136" name="Shape 136"/>
          <p:cNvSpPr txBox="1"/>
          <p:nvPr/>
        </p:nvSpPr>
        <p:spPr>
          <a:xfrm>
            <a:off x="945750" y="2631475"/>
            <a:ext cx="1313999" cy="531000"/>
          </a:xfrm>
          <a:prstGeom prst="rect">
            <a:avLst/>
          </a:prstGeom>
          <a:noFill/>
          <a:ln>
            <a:noFill/>
          </a:ln>
        </p:spPr>
        <p:txBody>
          <a:bodyPr anchorCtr="0" anchor="t" bIns="91425" lIns="91425" rIns="91425" tIns="91425">
            <a:noAutofit/>
          </a:bodyPr>
          <a:lstStyle/>
          <a:p>
            <a:pPr>
              <a:spcBef>
                <a:spcPts val="0"/>
              </a:spcBef>
              <a:buNone/>
            </a:pPr>
            <a:r>
              <a:rPr lang="en"/>
              <a:t>Solid</a:t>
            </a:r>
          </a:p>
        </p:txBody>
      </p:sp>
      <p:sp>
        <p:nvSpPr>
          <p:cNvPr id="137" name="Shape 137"/>
          <p:cNvSpPr txBox="1"/>
          <p:nvPr/>
        </p:nvSpPr>
        <p:spPr>
          <a:xfrm>
            <a:off x="3573900" y="2804025"/>
            <a:ext cx="1194600" cy="358499"/>
          </a:xfrm>
          <a:prstGeom prst="rect">
            <a:avLst/>
          </a:prstGeom>
          <a:noFill/>
          <a:ln>
            <a:noFill/>
          </a:ln>
        </p:spPr>
        <p:txBody>
          <a:bodyPr anchorCtr="0" anchor="t" bIns="91425" lIns="91425" rIns="91425" tIns="91425">
            <a:noAutofit/>
          </a:bodyPr>
          <a:lstStyle/>
          <a:p>
            <a:pPr>
              <a:spcBef>
                <a:spcPts val="0"/>
              </a:spcBef>
              <a:buNone/>
            </a:pPr>
            <a:r>
              <a:rPr lang="en"/>
              <a:t>Liquid</a:t>
            </a:r>
          </a:p>
        </p:txBody>
      </p:sp>
      <p:sp>
        <p:nvSpPr>
          <p:cNvPr id="138" name="Shape 138"/>
          <p:cNvSpPr txBox="1"/>
          <p:nvPr/>
        </p:nvSpPr>
        <p:spPr>
          <a:xfrm>
            <a:off x="6281700" y="2817300"/>
            <a:ext cx="1194600" cy="238799"/>
          </a:xfrm>
          <a:prstGeom prst="rect">
            <a:avLst/>
          </a:prstGeom>
          <a:noFill/>
          <a:ln>
            <a:noFill/>
          </a:ln>
        </p:spPr>
        <p:txBody>
          <a:bodyPr anchorCtr="0" anchor="t" bIns="91425" lIns="91425" rIns="91425" tIns="91425">
            <a:noAutofit/>
          </a:bodyPr>
          <a:lstStyle/>
          <a:p>
            <a:pPr>
              <a:spcBef>
                <a:spcPts val="0"/>
              </a:spcBef>
              <a:buNone/>
            </a:pPr>
            <a:r>
              <a:rPr lang="en"/>
              <a:t>Gas</a:t>
            </a:r>
          </a:p>
        </p:txBody>
      </p:sp>
      <p:cxnSp>
        <p:nvCxnSpPr>
          <p:cNvPr id="139" name="Shape 139"/>
          <p:cNvCxnSpPr>
            <a:stCxn id="136" idx="0"/>
          </p:cNvCxnSpPr>
          <p:nvPr/>
        </p:nvCxnSpPr>
        <p:spPr>
          <a:xfrm flipH="1" rot="-5400000">
            <a:off x="2647949" y="1586275"/>
            <a:ext cx="39900" cy="2130300"/>
          </a:xfrm>
          <a:prstGeom prst="curvedConnector4">
            <a:avLst>
              <a:gd fmla="val -596805" name="adj1"/>
              <a:gd fmla="val 89413" name="adj2"/>
            </a:avLst>
          </a:prstGeom>
          <a:noFill/>
          <a:ln cap="flat" cmpd="sng" w="19050">
            <a:solidFill>
              <a:schemeClr val="dk2"/>
            </a:solidFill>
            <a:prstDash val="solid"/>
            <a:round/>
            <a:headEnd len="lg" w="lg" type="none"/>
            <a:tailEnd len="lg" w="lg" type="none"/>
          </a:ln>
        </p:spPr>
      </p:cxnSp>
      <p:cxnSp>
        <p:nvCxnSpPr>
          <p:cNvPr id="140" name="Shape 140"/>
          <p:cNvCxnSpPr>
            <a:stCxn id="137" idx="0"/>
            <a:endCxn id="138" idx="1"/>
          </p:cNvCxnSpPr>
          <p:nvPr/>
        </p:nvCxnSpPr>
        <p:spPr>
          <a:xfrm flipH="1" rot="-5400000">
            <a:off x="5160150" y="1815075"/>
            <a:ext cx="132600" cy="2110500"/>
          </a:xfrm>
          <a:prstGeom prst="curvedConnector4">
            <a:avLst>
              <a:gd fmla="val -179581" name="adj1"/>
              <a:gd fmla="val 93082" name="adj2"/>
            </a:avLst>
          </a:prstGeom>
          <a:noFill/>
          <a:ln cap="flat" cmpd="sng" w="19050">
            <a:solidFill>
              <a:schemeClr val="dk2"/>
            </a:solidFill>
            <a:prstDash val="solid"/>
            <a:round/>
            <a:headEnd len="lg" w="lg" type="none"/>
            <a:tailEnd len="lg" w="lg" type="none"/>
          </a:ln>
        </p:spPr>
      </p:cxnSp>
      <p:cxnSp>
        <p:nvCxnSpPr>
          <p:cNvPr id="141" name="Shape 141"/>
          <p:cNvCxnSpPr>
            <a:stCxn id="137" idx="1"/>
            <a:endCxn id="136" idx="2"/>
          </p:cNvCxnSpPr>
          <p:nvPr/>
        </p:nvCxnSpPr>
        <p:spPr>
          <a:xfrm flipH="1">
            <a:off x="1602600" y="2983274"/>
            <a:ext cx="1971300" cy="179100"/>
          </a:xfrm>
          <a:prstGeom prst="curvedConnector4">
            <a:avLst>
              <a:gd fmla="val 10773" name="adj1"/>
              <a:gd fmla="val 233012" name="adj2"/>
            </a:avLst>
          </a:prstGeom>
          <a:noFill/>
          <a:ln cap="flat" cmpd="sng" w="19050">
            <a:solidFill>
              <a:schemeClr val="dk2"/>
            </a:solidFill>
            <a:prstDash val="solid"/>
            <a:round/>
            <a:headEnd len="lg" w="lg" type="none"/>
            <a:tailEnd len="lg" w="lg" type="none"/>
          </a:ln>
        </p:spPr>
      </p:cxnSp>
      <p:sp>
        <p:nvSpPr>
          <p:cNvPr id="142" name="Shape 142"/>
          <p:cNvSpPr/>
          <p:nvPr/>
        </p:nvSpPr>
        <p:spPr>
          <a:xfrm>
            <a:off x="4184475" y="3281875"/>
            <a:ext cx="2309600" cy="417588"/>
          </a:xfrm>
          <a:custGeom>
            <a:pathLst>
              <a:path extrusionOk="0" h="24187" w="92384">
                <a:moveTo>
                  <a:pt x="92384" y="0"/>
                </a:moveTo>
                <a:cubicBezTo>
                  <a:pt x="76300" y="19099"/>
                  <a:pt x="44623" y="28945"/>
                  <a:pt x="20707" y="21769"/>
                </a:cubicBezTo>
                <a:cubicBezTo>
                  <a:pt x="11594" y="19034"/>
                  <a:pt x="6727" y="8851"/>
                  <a:pt x="0" y="2124"/>
                </a:cubicBezTo>
              </a:path>
            </a:pathLst>
          </a:custGeom>
          <a:noFill/>
          <a:ln cap="flat" cmpd="sng" w="19050">
            <a:solidFill>
              <a:schemeClr val="dk2"/>
            </a:solidFill>
            <a:prstDash val="solid"/>
            <a:round/>
            <a:headEnd len="lg" w="lg" type="none"/>
            <a:tailEnd len="lg" w="lg" type="none"/>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t/>
            </a:r>
            <a:endParaRPr/>
          </a:p>
        </p:txBody>
      </p:sp>
      <p:sp>
        <p:nvSpPr>
          <p:cNvPr id="148" name="Shape 148"/>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t/>
            </a:r>
            <a:endParaRPr/>
          </a:p>
        </p:txBody>
      </p:sp>
      <p:pic>
        <p:nvPicPr>
          <p:cNvPr id="149" name="Shape 149"/>
          <p:cNvPicPr preferRelativeResize="0"/>
          <p:nvPr/>
        </p:nvPicPr>
        <p:blipFill>
          <a:blip r:embed="rId3">
            <a:alphaModFix/>
          </a:blip>
          <a:stretch>
            <a:fillRect/>
          </a:stretch>
        </p:blipFill>
        <p:spPr>
          <a:xfrm>
            <a:off x="526275" y="1244250"/>
            <a:ext cx="7655599" cy="3473025"/>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419100" lvl="0" marL="457200" rtl="0">
              <a:spcBef>
                <a:spcPts val="0"/>
              </a:spcBef>
              <a:buSzPct val="100000"/>
              <a:buAutoNum type="arabicPeriod"/>
            </a:pPr>
            <a:r>
              <a:rPr lang="en" sz="3000">
                <a:solidFill>
                  <a:srgbClr val="FF0000"/>
                </a:solidFill>
              </a:rPr>
              <a:t>Heat</a:t>
            </a:r>
            <a:r>
              <a:rPr lang="en" sz="3000"/>
              <a:t> can change matter</a:t>
            </a:r>
          </a:p>
          <a:p>
            <a:pPr indent="-419100" lvl="0" marL="457200" rtl="0">
              <a:spcBef>
                <a:spcPts val="0"/>
              </a:spcBef>
              <a:buSzPct val="100000"/>
              <a:buAutoNum type="arabicPeriod"/>
            </a:pPr>
            <a:r>
              <a:rPr lang="en" sz="3000">
                <a:solidFill>
                  <a:srgbClr val="FF0000"/>
                </a:solidFill>
              </a:rPr>
              <a:t>Heat</a:t>
            </a:r>
            <a:r>
              <a:rPr lang="en" sz="3000"/>
              <a:t> can make matter change its state (from solid to liquid) OR</a:t>
            </a:r>
          </a:p>
          <a:p>
            <a:pPr indent="-419100" lvl="0" marL="457200" rtl="0">
              <a:spcBef>
                <a:spcPts val="0"/>
              </a:spcBef>
              <a:buSzPct val="100000"/>
              <a:buAutoNum type="arabicPeriod"/>
            </a:pPr>
            <a:r>
              <a:rPr lang="en" sz="3000">
                <a:solidFill>
                  <a:srgbClr val="FF0000"/>
                </a:solidFill>
              </a:rPr>
              <a:t>Heat</a:t>
            </a:r>
            <a:r>
              <a:rPr lang="en" sz="3000"/>
              <a:t> can Change shape (melted chocolate)</a:t>
            </a:r>
          </a:p>
          <a:p>
            <a:pPr indent="-419100" lvl="0" marL="457200" rtl="0">
              <a:spcBef>
                <a:spcPts val="0"/>
              </a:spcBef>
              <a:buSzPct val="100000"/>
              <a:buAutoNum type="arabicPeriod"/>
            </a:pPr>
            <a:r>
              <a:rPr lang="en" sz="3000"/>
              <a:t>The change can be reversed by removing </a:t>
            </a:r>
            <a:r>
              <a:rPr lang="en" sz="3000">
                <a:solidFill>
                  <a:srgbClr val="FF0000"/>
                </a:solidFill>
              </a:rPr>
              <a:t>heat  </a:t>
            </a:r>
            <a:r>
              <a:rPr lang="en" sz="3000">
                <a:solidFill>
                  <a:srgbClr val="434343"/>
                </a:solidFill>
              </a:rPr>
              <a:t>so it is reversable.</a:t>
            </a:r>
          </a:p>
          <a:p>
            <a:pPr indent="-419100" lvl="0" marL="457200">
              <a:spcBef>
                <a:spcPts val="0"/>
              </a:spcBef>
              <a:buSzPct val="100000"/>
              <a:buAutoNum type="arabicPeriod"/>
            </a:pPr>
            <a:r>
              <a:rPr lang="en" sz="3000"/>
              <a:t>Changes occur by adding or removing </a:t>
            </a:r>
            <a:r>
              <a:rPr lang="en" sz="3000">
                <a:solidFill>
                  <a:srgbClr val="FF0000"/>
                </a:solidFill>
              </a:rPr>
              <a:t>heat</a:t>
            </a:r>
            <a:r>
              <a:rPr lang="en" sz="3000"/>
              <a:t> from the object.</a:t>
            </a:r>
          </a:p>
        </p:txBody>
      </p:sp>
      <p:sp>
        <p:nvSpPr>
          <p:cNvPr id="155" name="Shape 155"/>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Notes for you</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a:t>Answer the short answer questions on what we have learned to date.  This will be due on Friday….you get a break because Wednesday is a short day!!!!!</a:t>
            </a:r>
          </a:p>
        </p:txBody>
      </p:sp>
      <p:sp>
        <p:nvSpPr>
          <p:cNvPr id="161" name="Shape 161"/>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Homework</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14 questions</a:t>
            </a:r>
          </a:p>
        </p:txBody>
      </p:sp>
      <p:sp>
        <p:nvSpPr>
          <p:cNvPr id="167" name="Shape 167"/>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Kahoot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a:t>Answer the three questions on the exit ticket and hand it to me as you leave.</a:t>
            </a:r>
          </a:p>
        </p:txBody>
      </p:sp>
      <p:sp>
        <p:nvSpPr>
          <p:cNvPr id="173" name="Shape 173"/>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Exit ticket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lang="en" sz="2400"/>
              <a:t>Y</a:t>
            </a:r>
            <a:r>
              <a:rPr lang="en" sz="2000"/>
              <a:t>ou are having an argument with your friend about what happens to the mass when matter changes from one form to another.  To prove your idea, you put three ice cubes in a sealed plastic baggie and record the mass.  You let the ice cubes melt completely then record the mass of the water.  Which is the result?</a:t>
            </a:r>
          </a:p>
          <a:p>
            <a:pPr rtl="0">
              <a:spcBef>
                <a:spcPts val="0"/>
              </a:spcBef>
              <a:buNone/>
            </a:pPr>
            <a:r>
              <a:t/>
            </a:r>
            <a:endParaRPr sz="2000"/>
          </a:p>
          <a:p>
            <a:pPr indent="-355600" lvl="0" marL="457200" rtl="0">
              <a:spcBef>
                <a:spcPts val="0"/>
              </a:spcBef>
              <a:buSzPct val="100000"/>
              <a:buAutoNum type="arabicPeriod"/>
            </a:pPr>
            <a:r>
              <a:rPr lang="en" sz="2000"/>
              <a:t>The mass of the water will be less than the mass of the ice cubes</a:t>
            </a:r>
          </a:p>
          <a:p>
            <a:pPr indent="-355600" lvl="0" marL="457200" rtl="0">
              <a:spcBef>
                <a:spcPts val="0"/>
              </a:spcBef>
              <a:buSzPct val="100000"/>
              <a:buAutoNum type="arabicPeriod"/>
            </a:pPr>
            <a:r>
              <a:rPr lang="en" sz="2000"/>
              <a:t>The mass of the water will be the same as the mass of the ice cubes</a:t>
            </a:r>
          </a:p>
          <a:p>
            <a:pPr indent="-355600" lvl="0" marL="457200">
              <a:spcBef>
                <a:spcPts val="0"/>
              </a:spcBef>
              <a:buSzPct val="100000"/>
              <a:buAutoNum type="arabicPeriod"/>
            </a:pPr>
            <a:r>
              <a:rPr lang="en" sz="2000"/>
              <a:t>The mass of the water will be more than the mass of the ice cubes</a:t>
            </a:r>
          </a:p>
        </p:txBody>
      </p:sp>
      <p:sp>
        <p:nvSpPr>
          <p:cNvPr id="55" name="Shape 55"/>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Warm up</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t/>
            </a:r>
            <a:endParaRPr/>
          </a:p>
        </p:txBody>
      </p:sp>
      <p:sp>
        <p:nvSpPr>
          <p:cNvPr id="179" name="Shape 179"/>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Group work based on formative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a:t>Additional slides</a:t>
            </a:r>
          </a:p>
        </p:txBody>
      </p:sp>
      <p:sp>
        <p:nvSpPr>
          <p:cNvPr id="185" name="Shape 185"/>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Extensions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4 minutes 38 seconds</a:t>
            </a:r>
          </a:p>
        </p:txBody>
      </p:sp>
      <p:sp>
        <p:nvSpPr>
          <p:cNvPr id="191" name="Shape 191"/>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Glass and Matter</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Three states of matter video</a:t>
            </a:r>
          </a:p>
        </p:txBody>
      </p:sp>
      <p:sp>
        <p:nvSpPr>
          <p:cNvPr id="197" name="Shape 197"/>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lang="en"/>
              <a:t>What do these people know about matter?</a:t>
            </a:r>
          </a:p>
          <a:p>
            <a:pPr rtl="0">
              <a:spcBef>
                <a:spcPts val="0"/>
              </a:spcBef>
              <a:buNone/>
            </a:pPr>
            <a:r>
              <a:rPr lang="en" u="sng">
                <a:solidFill>
                  <a:schemeClr val="hlink"/>
                </a:solidFill>
                <a:hlinkClick r:id="rId3"/>
              </a:rPr>
              <a:t>Use water as an example</a:t>
            </a:r>
            <a:r>
              <a:rPr lang="en"/>
              <a:t> 4.52</a:t>
            </a:r>
          </a:p>
          <a:p>
            <a:pPr rtl="0">
              <a:spcBef>
                <a:spcPts val="0"/>
              </a:spcBef>
              <a:buNone/>
            </a:pPr>
            <a:r>
              <a:t/>
            </a:r>
            <a:endParaRPr/>
          </a:p>
          <a:p>
            <a:pPr rtl="0">
              <a:spcBef>
                <a:spcPts val="0"/>
              </a:spcBef>
              <a:buNone/>
            </a:pPr>
            <a:r>
              <a:t/>
            </a:r>
            <a:endParaRPr/>
          </a:p>
          <a:p>
            <a:pPr>
              <a:spcBef>
                <a:spcPts val="0"/>
              </a:spcBef>
              <a:buNone/>
            </a:pPr>
            <a:r>
              <a:rPr lang="en"/>
              <a:t>Use this for molecules and compounds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Rap</a:t>
            </a:r>
          </a:p>
        </p:txBody>
      </p:sp>
      <p:sp>
        <p:nvSpPr>
          <p:cNvPr id="203" name="Shape 203"/>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Rap - three states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song 3.15</a:t>
            </a:r>
          </a:p>
        </p:txBody>
      </p:sp>
      <p:sp>
        <p:nvSpPr>
          <p:cNvPr id="209" name="Shape 209"/>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Heat transfer song</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pic>
        <p:nvPicPr>
          <p:cNvPr id="214" name="Shape 214"/>
          <p:cNvPicPr preferRelativeResize="0"/>
          <p:nvPr/>
        </p:nvPicPr>
        <p:blipFill>
          <a:blip r:embed="rId3">
            <a:alphaModFix/>
          </a:blip>
          <a:stretch>
            <a:fillRect/>
          </a:stretch>
        </p:blipFill>
        <p:spPr>
          <a:xfrm>
            <a:off x="946062" y="-58425"/>
            <a:ext cx="7251875" cy="61349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t/>
            </a:r>
            <a:endParaRPr/>
          </a:p>
          <a:p>
            <a:pPr indent="-228600" lvl="0" marL="457200" rtl="0">
              <a:spcBef>
                <a:spcPts val="0"/>
              </a:spcBef>
            </a:pPr>
            <a:r>
              <a:rPr lang="en"/>
              <a:t>Mass is the measure of the amount of matter in a substance</a:t>
            </a:r>
          </a:p>
          <a:p>
            <a:pPr indent="-228600" lvl="0" marL="457200">
              <a:spcBef>
                <a:spcPts val="0"/>
              </a:spcBef>
            </a:pPr>
            <a:r>
              <a:rPr lang="en"/>
              <a:t>When the water changes from one state to another the molecular structure does not change, so the amount of matter or mass doesn’t either.</a:t>
            </a:r>
          </a:p>
        </p:txBody>
      </p:sp>
      <p:sp>
        <p:nvSpPr>
          <p:cNvPr id="61" name="Shape 61"/>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Answer!!!!!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a:t> When the water changes states, the motion of the molecules changes and the arrangement of molecules changes; but not the NUMBER of molecules.  Remember atoms have the same mass no matter what state or form they are in.</a:t>
            </a:r>
          </a:p>
        </p:txBody>
      </p:sp>
      <p:sp>
        <p:nvSpPr>
          <p:cNvPr id="67" name="Shape 67"/>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Answer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lang="en"/>
              <a:t>What are the properties of the three states of matter and how can I describe how they change states from one to another?</a:t>
            </a:r>
          </a:p>
          <a:p>
            <a:pPr>
              <a:spcBef>
                <a:spcPts val="0"/>
              </a:spcBef>
              <a:buNone/>
            </a:pPr>
            <a:r>
              <a:rPr lang="en"/>
              <a:t>6.p.2.2</a:t>
            </a:r>
          </a:p>
        </p:txBody>
      </p:sp>
      <p:sp>
        <p:nvSpPr>
          <p:cNvPr id="73" name="Shape 73"/>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Essential Question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t/>
            </a:r>
            <a:endParaRPr/>
          </a:p>
        </p:txBody>
      </p:sp>
      <p:sp>
        <p:nvSpPr>
          <p:cNvPr id="79" name="Shape 79"/>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sz="3600"/>
              <a:t>What do you think this projection map represents?</a:t>
            </a:r>
          </a:p>
        </p:txBody>
      </p:sp>
      <p:pic>
        <p:nvPicPr>
          <p:cNvPr id="80" name="Shape 80"/>
          <p:cNvPicPr preferRelativeResize="0"/>
          <p:nvPr/>
        </p:nvPicPr>
        <p:blipFill>
          <a:blip r:embed="rId3">
            <a:alphaModFix/>
          </a:blip>
          <a:stretch>
            <a:fillRect/>
          </a:stretch>
        </p:blipFill>
        <p:spPr>
          <a:xfrm>
            <a:off x="457200" y="1365325"/>
            <a:ext cx="8229601" cy="37781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sz="2400"/>
              <a:t>Liberia, Myanmar and the United states are the only countries to use farenheit</a:t>
            </a:r>
          </a:p>
        </p:txBody>
      </p:sp>
      <p:sp>
        <p:nvSpPr>
          <p:cNvPr id="86" name="Shape 86"/>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Farenheit vs Celsius </a:t>
            </a:r>
          </a:p>
        </p:txBody>
      </p:sp>
      <p:pic>
        <p:nvPicPr>
          <p:cNvPr id="87" name="Shape 87"/>
          <p:cNvPicPr preferRelativeResize="0"/>
          <p:nvPr/>
        </p:nvPicPr>
        <p:blipFill>
          <a:blip r:embed="rId3">
            <a:alphaModFix/>
          </a:blip>
          <a:stretch>
            <a:fillRect/>
          </a:stretch>
        </p:blipFill>
        <p:spPr>
          <a:xfrm>
            <a:off x="925824" y="2073825"/>
            <a:ext cx="6977825" cy="306967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lang="en"/>
              <a:t>Boiling Point</a:t>
            </a:r>
          </a:p>
          <a:p>
            <a:pPr rtl="0">
              <a:spcBef>
                <a:spcPts val="0"/>
              </a:spcBef>
              <a:buNone/>
            </a:pPr>
            <a:r>
              <a:t/>
            </a:r>
            <a:endParaRPr/>
          </a:p>
          <a:p>
            <a:pPr rtl="0">
              <a:spcBef>
                <a:spcPts val="0"/>
              </a:spcBef>
              <a:buNone/>
            </a:pPr>
            <a:r>
              <a:t/>
            </a:r>
            <a:endParaRPr/>
          </a:p>
          <a:p>
            <a:pPr rtl="0">
              <a:spcBef>
                <a:spcPts val="0"/>
              </a:spcBef>
              <a:buNone/>
            </a:pPr>
            <a:r>
              <a:rPr lang="en"/>
              <a:t>Room Temperature</a:t>
            </a:r>
          </a:p>
          <a:p>
            <a:pPr rtl="0">
              <a:spcBef>
                <a:spcPts val="0"/>
              </a:spcBef>
              <a:buNone/>
            </a:pPr>
            <a:r>
              <a:t/>
            </a:r>
            <a:endParaRPr/>
          </a:p>
          <a:p>
            <a:pPr rtl="0">
              <a:spcBef>
                <a:spcPts val="0"/>
              </a:spcBef>
              <a:buNone/>
            </a:pPr>
            <a:r>
              <a:rPr lang="en"/>
              <a:t>Freezing Point</a:t>
            </a:r>
          </a:p>
          <a:p>
            <a:pPr rtl="0">
              <a:spcBef>
                <a:spcPts val="0"/>
              </a:spcBef>
              <a:buNone/>
            </a:pPr>
            <a:r>
              <a:t/>
            </a:r>
            <a:endParaRPr/>
          </a:p>
          <a:p>
            <a:pPr>
              <a:spcBef>
                <a:spcPts val="0"/>
              </a:spcBef>
              <a:buNone/>
            </a:pPr>
            <a:r>
              <a:t/>
            </a:r>
            <a:endParaRPr/>
          </a:p>
        </p:txBody>
      </p:sp>
      <p:sp>
        <p:nvSpPr>
          <p:cNvPr id="93" name="Shape 93"/>
          <p:cNvSpPr txBox="1"/>
          <p:nvPr>
            <p:ph type="title"/>
          </p:nvPr>
        </p:nvSpPr>
        <p:spPr>
          <a:xfrm>
            <a:off x="457200" y="152878"/>
            <a:ext cx="8229600" cy="994200"/>
          </a:xfrm>
          <a:prstGeom prst="rect">
            <a:avLst/>
          </a:prstGeom>
        </p:spPr>
        <p:txBody>
          <a:bodyPr anchorCtr="0" anchor="b" bIns="91425" lIns="91425" rIns="91425" tIns="91425">
            <a:noAutofit/>
          </a:bodyPr>
          <a:lstStyle/>
          <a:p>
            <a:pPr>
              <a:spcBef>
                <a:spcPts val="0"/>
              </a:spcBef>
              <a:buNone/>
            </a:pPr>
            <a:r>
              <a:rPr lang="en" sz="3600"/>
              <a:t>Fahrenheit vs celsius thermometers</a:t>
            </a:r>
          </a:p>
        </p:txBody>
      </p:sp>
      <p:pic>
        <p:nvPicPr>
          <p:cNvPr id="94" name="Shape 94"/>
          <p:cNvPicPr preferRelativeResize="0"/>
          <p:nvPr/>
        </p:nvPicPr>
        <p:blipFill>
          <a:blip r:embed="rId3">
            <a:alphaModFix/>
          </a:blip>
          <a:stretch>
            <a:fillRect/>
          </a:stretch>
        </p:blipFill>
        <p:spPr>
          <a:xfrm>
            <a:off x="4917600" y="1244250"/>
            <a:ext cx="3581400" cy="36303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idx="1" type="body"/>
          </p:nvPr>
        </p:nvSpPr>
        <p:spPr>
          <a:xfrm>
            <a:off x="457200" y="1553650"/>
            <a:ext cx="8229600" cy="3024899"/>
          </a:xfrm>
          <a:prstGeom prst="rect">
            <a:avLst/>
          </a:prstGeom>
        </p:spPr>
        <p:txBody>
          <a:bodyPr anchorCtr="0" anchor="t" bIns="91425" lIns="91425" rIns="91425" tIns="91425">
            <a:noAutofit/>
          </a:bodyPr>
          <a:lstStyle/>
          <a:p>
            <a:pPr rtl="0">
              <a:spcBef>
                <a:spcPts val="0"/>
              </a:spcBef>
              <a:buNone/>
            </a:pPr>
            <a:r>
              <a:rPr lang="en" sz="2400">
                <a:solidFill>
                  <a:srgbClr val="FF0000"/>
                </a:solidFill>
              </a:rPr>
              <a:t>Solid</a:t>
            </a:r>
            <a:r>
              <a:rPr lang="en" sz="2400"/>
              <a:t> - Structure - molecule close - definite shape and volume - shape stays the same no matter what container</a:t>
            </a:r>
          </a:p>
          <a:p>
            <a:pPr rtl="0">
              <a:spcBef>
                <a:spcPts val="0"/>
              </a:spcBef>
              <a:buNone/>
            </a:pPr>
            <a:r>
              <a:rPr lang="en" sz="2400">
                <a:solidFill>
                  <a:srgbClr val="FF0000"/>
                </a:solidFill>
              </a:rPr>
              <a:t>Liquid</a:t>
            </a:r>
            <a:r>
              <a:rPr lang="en" sz="2400"/>
              <a:t> - molecules fairly close but in not set structure - Fixed volume, but no fixed shape ( in a glass)</a:t>
            </a:r>
          </a:p>
          <a:p>
            <a:pPr rtl="0">
              <a:spcBef>
                <a:spcPts val="0"/>
              </a:spcBef>
              <a:buNone/>
            </a:pPr>
            <a:r>
              <a:rPr lang="en" sz="2400">
                <a:solidFill>
                  <a:srgbClr val="FF0000"/>
                </a:solidFill>
              </a:rPr>
              <a:t>Gas</a:t>
            </a:r>
            <a:r>
              <a:rPr lang="en" sz="2400"/>
              <a:t> - molecules move faster and move farther away from each other. No fixed volume or shape ( filling a balloon)</a:t>
            </a:r>
          </a:p>
          <a:p>
            <a:pPr rtl="0">
              <a:spcBef>
                <a:spcPts val="0"/>
              </a:spcBef>
              <a:buNone/>
            </a:pPr>
            <a:r>
              <a:t/>
            </a:r>
            <a:endParaRPr sz="2400"/>
          </a:p>
          <a:p>
            <a:pPr rtl="0">
              <a:spcBef>
                <a:spcPts val="0"/>
              </a:spcBef>
              <a:buNone/>
            </a:pPr>
            <a:r>
              <a:rPr lang="en" sz="2400"/>
              <a:t>The key is energy applied  (heat)</a:t>
            </a:r>
          </a:p>
          <a:p>
            <a:pPr rtl="0">
              <a:spcBef>
                <a:spcPts val="0"/>
              </a:spcBef>
              <a:buNone/>
            </a:pPr>
            <a:r>
              <a:t/>
            </a:r>
            <a:endParaRPr/>
          </a:p>
          <a:p>
            <a:pPr>
              <a:spcBef>
                <a:spcPts val="0"/>
              </a:spcBef>
              <a:buNone/>
            </a:pPr>
            <a:r>
              <a:t/>
            </a:r>
            <a:endParaRPr/>
          </a:p>
        </p:txBody>
      </p:sp>
      <p:sp>
        <p:nvSpPr>
          <p:cNvPr id="100" name="Shape 100"/>
          <p:cNvSpPr txBox="1"/>
          <p:nvPr>
            <p:ph type="title"/>
          </p:nvPr>
        </p:nvSpPr>
        <p:spPr>
          <a:xfrm>
            <a:off x="457200" y="0"/>
            <a:ext cx="8229600" cy="1682999"/>
          </a:xfrm>
          <a:prstGeom prst="rect">
            <a:avLst/>
          </a:prstGeom>
        </p:spPr>
        <p:txBody>
          <a:bodyPr anchorCtr="0" anchor="b" bIns="91425" lIns="91425" rIns="91425" tIns="91425">
            <a:noAutofit/>
          </a:bodyPr>
          <a:lstStyle/>
          <a:p>
            <a:pPr>
              <a:spcBef>
                <a:spcPts val="0"/>
              </a:spcBef>
              <a:buNone/>
            </a:pPr>
            <a:r>
              <a:rPr lang="en" sz="3600"/>
              <a:t>Review Three states of matter - 3 volunteers (this should be in your notes)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