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5200"/>
            </a:lvl1pPr>
            <a:lvl2pPr algn="ctr">
              <a:spcBef>
                <a:spcPts val="0"/>
              </a:spcBef>
              <a:buSzPct val="100000"/>
              <a:defRPr sz="5200"/>
            </a:lvl2pPr>
            <a:lvl3pPr algn="ctr">
              <a:spcBef>
                <a:spcPts val="0"/>
              </a:spcBef>
              <a:buSzPct val="100000"/>
              <a:defRPr sz="5200"/>
            </a:lvl3pPr>
            <a:lvl4pPr algn="ctr">
              <a:spcBef>
                <a:spcPts val="0"/>
              </a:spcBef>
              <a:buSzPct val="100000"/>
              <a:defRPr sz="5200"/>
            </a:lvl4pPr>
            <a:lvl5pPr algn="ctr">
              <a:spcBef>
                <a:spcPts val="0"/>
              </a:spcBef>
              <a:buSzPct val="100000"/>
              <a:defRPr sz="5200"/>
            </a:lvl5pPr>
            <a:lvl6pPr algn="ctr">
              <a:spcBef>
                <a:spcPts val="0"/>
              </a:spcBef>
              <a:buSzPct val="100000"/>
              <a:defRPr sz="5200"/>
            </a:lvl6pPr>
            <a:lvl7pPr algn="ctr">
              <a:spcBef>
                <a:spcPts val="0"/>
              </a:spcBef>
              <a:buSzPct val="100000"/>
              <a:defRPr sz="5200"/>
            </a:lvl7pPr>
            <a:lvl8pPr algn="ctr">
              <a:spcBef>
                <a:spcPts val="0"/>
              </a:spcBef>
              <a:buSzPct val="100000"/>
              <a:defRPr sz="5200"/>
            </a:lvl8pPr>
            <a:lvl9pPr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12000"/>
            </a:lvl1pPr>
            <a:lvl2pPr algn="ctr">
              <a:spcBef>
                <a:spcPts val="0"/>
              </a:spcBef>
              <a:buSzPct val="100000"/>
              <a:defRPr sz="12000"/>
            </a:lvl2pPr>
            <a:lvl3pPr algn="ctr">
              <a:spcBef>
                <a:spcPts val="0"/>
              </a:spcBef>
              <a:buSzPct val="100000"/>
              <a:defRPr sz="12000"/>
            </a:lvl3pPr>
            <a:lvl4pPr algn="ctr">
              <a:spcBef>
                <a:spcPts val="0"/>
              </a:spcBef>
              <a:buSzPct val="100000"/>
              <a:defRPr sz="12000"/>
            </a:lvl4pPr>
            <a:lvl5pPr algn="ctr">
              <a:spcBef>
                <a:spcPts val="0"/>
              </a:spcBef>
              <a:buSzPct val="100000"/>
              <a:defRPr sz="12000"/>
            </a:lvl5pPr>
            <a:lvl6pPr algn="ctr">
              <a:spcBef>
                <a:spcPts val="0"/>
              </a:spcBef>
              <a:buSzPct val="100000"/>
              <a:defRPr sz="12000"/>
            </a:lvl6pPr>
            <a:lvl7pPr algn="ctr">
              <a:spcBef>
                <a:spcPts val="0"/>
              </a:spcBef>
              <a:buSzPct val="100000"/>
              <a:defRPr sz="12000"/>
            </a:lvl7pPr>
            <a:lvl8pPr algn="ctr">
              <a:spcBef>
                <a:spcPts val="0"/>
              </a:spcBef>
              <a:buSzPct val="100000"/>
              <a:defRPr sz="12000"/>
            </a:lvl8pPr>
            <a:lvl9pPr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SzPct val="100000"/>
              <a:defRPr sz="3600"/>
            </a:lvl1pPr>
            <a:lvl2pPr algn="ctr">
              <a:spcBef>
                <a:spcPts val="0"/>
              </a:spcBef>
              <a:buSzPct val="100000"/>
              <a:defRPr sz="3600"/>
            </a:lvl2pPr>
            <a:lvl3pPr algn="ctr">
              <a:spcBef>
                <a:spcPts val="0"/>
              </a:spcBef>
              <a:buSzPct val="100000"/>
              <a:defRPr sz="3600"/>
            </a:lvl3pPr>
            <a:lvl4pPr algn="ctr">
              <a:spcBef>
                <a:spcPts val="0"/>
              </a:spcBef>
              <a:buSzPct val="100000"/>
              <a:defRPr sz="3600"/>
            </a:lvl4pPr>
            <a:lvl5pPr algn="ctr">
              <a:spcBef>
                <a:spcPts val="0"/>
              </a:spcBef>
              <a:buSzPct val="100000"/>
              <a:defRPr sz="3600"/>
            </a:lvl5pPr>
            <a:lvl6pPr algn="ctr">
              <a:spcBef>
                <a:spcPts val="0"/>
              </a:spcBef>
              <a:buSzPct val="100000"/>
              <a:defRPr sz="3600"/>
            </a:lvl6pPr>
            <a:lvl7pPr algn="ctr">
              <a:spcBef>
                <a:spcPts val="0"/>
              </a:spcBef>
              <a:buSzPct val="100000"/>
              <a:defRPr sz="3600"/>
            </a:lvl7pPr>
            <a:lvl8pPr algn="ctr">
              <a:spcBef>
                <a:spcPts val="0"/>
              </a:spcBef>
              <a:buSzPct val="100000"/>
              <a:defRPr sz="3600"/>
            </a:lvl8pPr>
            <a:lvl9pPr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2" name="Shape 22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4572000" y="25"/>
            <a:ext cx="4572000" cy="51434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" name="Shape 36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7" name="Shape 37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8" name="Shape 38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brainpop.com/science/energy/kineticenergy/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0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www.youtube.com/watch?v=vl4g7T5gw1M&amp;list=RDvl4g7T5gw1M" TargetMode="External"/><Relationship Id="rId4" Type="http://schemas.openxmlformats.org/officeDocument/2006/relationships/hyperlink" Target="https://www.youtube.com/watch?v=0ASLLiuejAo&amp;index=6&amp;list=RDvl4g7T5gw1M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www.youtube.com/watch?v=7K4V0NvUxRg&amp;list=RDvl4g7T5gw1M&amp;index=2" TargetMode="External"/><Relationship Id="rId4" Type="http://schemas.openxmlformats.org/officeDocument/2006/relationships/hyperlink" Target="https://www.youtube.com/watch?v=k60jGJfV8oU&amp;list=RDvl4g7T5gw1M&amp;index=10" TargetMode="External"/><Relationship Id="rId5" Type="http://schemas.openxmlformats.org/officeDocument/2006/relationships/hyperlink" Target="https://www.youtube.com/watch?v=0ASLLiuejAo&amp;index=6&amp;list=RDvl4g7T5gw1M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google.com/search?q=example+of+electric+potential+energy&amp;espv=2&amp;biw=942&amp;bih=889&amp;tbm=isch&amp;tbo=u&amp;source=univ&amp;sa=X&amp;ved=0ahUKEwjqqKn_ra7JAhUGHh4KHeltDvcQ7AkILg#tbm=isch&amp;tbs=rimg%3ACZ9SjDDBhyIVIjgMp7vEodjElPiiH6rsGUJxfD0RwdqxgUeK9XWgPniezNOhsvrTO4V-7P0XvqJYyUdfNUex3EiGHyoSCQynu8Sh2MSUEeKadEsnTVFbKhIJ-KIfquwZQnERuH2ilkJ2HHYqEgl8PRHB2rGBRxFyN8io5cD4WCoSCYr1daA-eJ7MEVGT6L6h0r7WKhIJ06Gy-tM7hX4Rta36s744dSwqEgns_1Re-oljJRxEK-YRDW72dZCoSCV81R7HcSIYfEeCISjQDcaYc&amp;q=example%20of%20electric%20potential%20energy&amp;imgrc=NmeKxOKBKVh2eM%3A" TargetMode="External"/><Relationship Id="rId4" Type="http://schemas.openxmlformats.org/officeDocument/2006/relationships/hyperlink" Target="https://www.google.com/search?q=image+of+newton%27s+cradle&amp;espv=2&amp;biw=942&amp;bih=889&amp;tbm=isch&amp;imgil=1SO8tlNH6ajSeM%253A%253BzUqoFDghYJM87M%253Bhttp%25253A%25252F%25252Fscience.howstuffworks.com%25252Fnewtons-cradle.htm&amp;source=iu&amp;pf=m&amp;fir=1SO8tlNH6ajSeM%253A%252CzUqoFDghYJM87M%252C_&amp;usg=__4nvcqz5PJ0Fcp14YfkezZuCv-FI%3D&amp;ved=0ahUKEwj__cPxqq7JAhWKeT4KHbmWCwUQyjcIMw&amp;ei=8htXVv-8Horz-QG5ra4o#imgrc=1SO8tlNH6ajSeM%3A&amp;usg=__4nvcqz5PJ0Fcp14YfkezZuCv-FI%3D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brainpop.com/science/energy/potentialenergy/" TargetMode="External"/><Relationship Id="rId4" Type="http://schemas.openxmlformats.org/officeDocument/2006/relationships/image" Target="../media/image0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2 - Potential and Kinetic energy</a:t>
            </a:r>
          </a:p>
        </p:txBody>
      </p:sp>
      <p:sp>
        <p:nvSpPr>
          <p:cNvPr id="54" name="Shape 54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December 7 and 8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225" y="212650"/>
            <a:ext cx="8532624" cy="478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6450"/>
            <a:ext cx="9090825" cy="5077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Kinetic energy</a:t>
            </a:r>
          </a:p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Potential - Stored energy which increases or decreases depending on an objects’s position and condition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Kinetic - The energy an object has because of its motion - If it isn’t moving it doesn’t have kinetic energy.  It can be transferred when objects collide and can be transformed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50" y="66450"/>
            <a:ext cx="8944625" cy="4984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Brain pop</a:t>
            </a:r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2.28</a:t>
            </a:r>
            <a:r>
              <a:rPr lang="en"/>
              <a:t> - brain pop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650" y="188324"/>
            <a:ext cx="8662725" cy="4728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400" y="342900"/>
            <a:ext cx="7841525" cy="445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Answers</a:t>
            </a:r>
          </a:p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An apple on a table has more potential energy than the apple on the ground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A kid running has more kinetic energy than a parked car (motion)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A boy riding a bike has more kinetic energy than a boy walking (speed)</a:t>
            </a:r>
          </a:p>
          <a:p>
            <a:pPr indent="-228600" lvl="0" marL="457200">
              <a:spcBef>
                <a:spcPts val="0"/>
              </a:spcBef>
              <a:buAutoNum type="arabicPeriod"/>
            </a:pPr>
            <a:r>
              <a:rPr lang="en"/>
              <a:t>a tiger running has more kinetic energy than a rabbit running ( mass)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324" y="0"/>
            <a:ext cx="89712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100" y="290525"/>
            <a:ext cx="8620875" cy="456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Objective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 can understand the concept of potential and kinetic energy and give examples to demonstrate my understanding.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400" y="357200"/>
            <a:ext cx="8641799" cy="442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724" y="328625"/>
            <a:ext cx="8223325" cy="44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 would a presentation be without a song?!</a:t>
            </a:r>
          </a:p>
        </p:txBody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Kinetic and potential energy 1.54</a:t>
            </a:r>
          </a:p>
          <a:p>
            <a:pPr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Bill Nye 2.01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Homework</a:t>
            </a:r>
          </a:p>
        </p:txBody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Glue the top half of the sorting activity into your ISN and cut the individual pieces out and glue them onto the correct side of the organizer.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read pages 9 - 14 in section B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Extension</a:t>
            </a:r>
          </a:p>
        </p:txBody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3.55 The story of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Mr Parr - Conversation 3.00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Bill Nye 2.00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Credits</a:t>
            </a:r>
          </a:p>
        </p:txBody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Cartoons courtesy of Brainpop</a:t>
            </a:r>
          </a:p>
          <a:p>
            <a:pPr rtl="0">
              <a:spcBef>
                <a:spcPts val="0"/>
              </a:spcBef>
              <a:buNone/>
            </a:pPr>
            <a:r>
              <a:rPr lang="en" sz="600" u="sng">
                <a:solidFill>
                  <a:schemeClr val="hlink"/>
                </a:solidFill>
                <a:hlinkClick r:id="rId3"/>
              </a:rPr>
              <a:t>https://www.google.com/search?q=example+of+electric+potential+energy&amp;espv=2&amp;biw=942&amp;bih=889&amp;tbm=isch&amp;tbo=u&amp;source=univ&amp;sa=X&amp;ved=0ahUKEwjqqKn_ra7JAhUGHh4KHeltDvcQ7AkILg#tbm=isch&amp;tbs=rimg%3ACZ9SjDDBhyIVIjgMp7vEodjElPiiH6rsGUJxfD0RwdqxgUeK9XWgPniezNOhsvrTO4V-7P0XvqJYyUdfNUex3EiGHyoSCQynu8Sh2MSUEeKadEsnTVFbKhIJ-KIfquwZQnERuH2ilkJ2HHYqEgl8PRHB2rGBRxFyN8io5cD4WCoSCYr1daA-eJ7MEVGT6L6h0r7WKhIJ06Gy-tM7hX4Rta36s744dSwqEgns_1Re-oljJRxEK-YRDW72dZCoSCV81R7HcSIYfEeCISjQDcaYc&amp;q=example%20of%20electric%20potential%20energy&amp;imgrc=NmeKxOKBKVh2eM%3A</a:t>
            </a:r>
            <a:r>
              <a:rPr lang="en" sz="600"/>
              <a:t> - Bike picture</a:t>
            </a:r>
          </a:p>
          <a:p>
            <a:pPr rtl="0">
              <a:spcBef>
                <a:spcPts val="0"/>
              </a:spcBef>
              <a:buNone/>
            </a:pPr>
            <a:r>
              <a:rPr lang="en" sz="600" u="sng">
                <a:solidFill>
                  <a:schemeClr val="hlink"/>
                </a:solidFill>
                <a:hlinkClick r:id="rId4"/>
              </a:rPr>
              <a:t>https://www.google.com/search?q=image+of+newton%27s+cradle&amp;espv=2&amp;biw=942&amp;bih=889&amp;tbm=isch&amp;imgil=1SO8tlNH6ajSeM%253A%253BzUqoFDghYJM87M%253Bhttp%25253A%25252F%25252Fscience.howstuffworks.com%25252Fnewtons-cradle.htm&amp;source=iu&amp;pf=m&amp;fir=1SO8tlNH6ajSeM%253A%252CzUqoFDghYJM87M%252C_&amp;usg=__4nvcqz5PJ0Fcp14YfkezZuCv-FI%3D&amp;ved=0ahUKEwj__cPxqq7JAhWKeT4KHbmWCwUQyjcIMw&amp;ei=8htXVv-8Horz-QG5ra4o#imgrc=1SO8tlNH6ajSeM%3A&amp;usg=__4nvcqz5PJ0Fcp14YfkezZuCv-FI%3D</a:t>
            </a:r>
            <a:r>
              <a:rPr lang="en" sz="600"/>
              <a:t> Newton’s cradle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z="600"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Energy</a:t>
            </a:r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Energy has many forms, but is always conserved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Energy can be transformed but cannot be created or destroyed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Energy is measured in Joules - named after James Prescott Joule who came up with the idea that mechanical energy (motion) and heat energy were basically the same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Turn and talk about what you think that means and share some concepts you think you will be learning about in this unit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Answer this with your partner...true or false, only objects that are moving have energy??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Answer - False</a:t>
            </a:r>
          </a:p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molecules are always moving - therefore there is energy!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Today we will learn about two types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	Potential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	Kinetic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Potential Energy</a:t>
            </a:r>
          </a:p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Energy that is stored because of an object’s position, condition and chemical make up</a:t>
            </a:r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073350"/>
            <a:ext cx="3608749" cy="2495524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/>
          <p:nvPr/>
        </p:nvSpPr>
        <p:spPr>
          <a:xfrm>
            <a:off x="4598575" y="1967025"/>
            <a:ext cx="3535200" cy="903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Objects have the potential to move because of their location</a:t>
            </a:r>
          </a:p>
        </p:txBody>
      </p:sp>
      <p:sp>
        <p:nvSpPr>
          <p:cNvPr id="81" name="Shape 81"/>
          <p:cNvSpPr txBox="1"/>
          <p:nvPr/>
        </p:nvSpPr>
        <p:spPr>
          <a:xfrm>
            <a:off x="5462475" y="3335975"/>
            <a:ext cx="7655400" cy="893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 txBox="1"/>
          <p:nvPr/>
        </p:nvSpPr>
        <p:spPr>
          <a:xfrm>
            <a:off x="4439100" y="2950525"/>
            <a:ext cx="3734699" cy="850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Which object has more potential energy and why?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Did you pick the one on the left?</a:t>
            </a:r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311700" y="1129700"/>
            <a:ext cx="8520599" cy="3439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17800"/>
            <a:ext cx="9144000" cy="387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8350"/>
            <a:ext cx="9077550" cy="523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Potential energy</a:t>
            </a: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When an object has the potential to move; it has potential energy</a:t>
            </a:r>
          </a:p>
          <a:p>
            <a:pPr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2.05</a:t>
            </a:r>
            <a:r>
              <a:rPr lang="en"/>
              <a:t> - Brain pop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Let’s look at this</a:t>
            </a:r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6725" y="2452150"/>
            <a:ext cx="2830924" cy="1887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Types of potential energy</a:t>
            </a:r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Elastic - tension - things like springs, rubber bands, bows and catapults are good examples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Gravitational - an apple can fall from a tree or a roller coaster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Chemical - Usually using heat or light - batteries and light bulbs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dark-2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