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GASES COME UP IN ANOTHER LESSON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5176499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-3832" y="12039"/>
            <a:ext cx="10925833" cy="5165065"/>
          </a:xfrm>
          <a:custGeom>
            <a:pathLst>
              <a:path extrusionOk="0" h="6863875" w="24279631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14659" y="660"/>
            <a:ext cx="10500940" cy="5165065"/>
          </a:xfrm>
          <a:custGeom>
            <a:pathLst>
              <a:path extrusionOk="0" h="6863875" w="24279631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846666" y="-661"/>
            <a:ext cx="2167466" cy="5176308"/>
          </a:xfrm>
          <a:custGeom>
            <a:pathLst>
              <a:path extrusionOk="0" h="6180667" w="2167467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 flipH="1" rot="10800000">
            <a:off x="-524933" y="131"/>
            <a:ext cx="1403434" cy="5176308"/>
          </a:xfrm>
          <a:custGeom>
            <a:pathLst>
              <a:path extrusionOk="0" h="6180667" w="2167467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 txBox="1"/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flipH="1" rot="10800000">
            <a:off x="-348182" y="-16424"/>
            <a:ext cx="1723519" cy="5159924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/>
          <p:nvPr/>
        </p:nvSpPr>
        <p:spPr>
          <a:xfrm flipH="1" rot="10800000">
            <a:off x="-1118653" y="774"/>
            <a:ext cx="3100650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x="8088846" y="-9550"/>
            <a:ext cx="1100667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-348182" y="-16424"/>
            <a:ext cx="1723519" cy="5159924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 flipH="1" rot="10800000">
            <a:off x="-1118653" y="774"/>
            <a:ext cx="3100650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 rot="10800000">
            <a:off x="8088846" y="-9550"/>
            <a:ext cx="1100667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H="1" rot="10800000">
            <a:off x="-348182" y="-16424"/>
            <a:ext cx="1723519" cy="5159924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/>
        </p:nvSpPr>
        <p:spPr>
          <a:xfrm flipH="1" rot="10800000">
            <a:off x="-1118653" y="774"/>
            <a:ext cx="3100650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/>
        </p:nvSpPr>
        <p:spPr>
          <a:xfrm rot="10800000">
            <a:off x="8088846" y="-9550"/>
            <a:ext cx="1100667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hape 39"/>
          <p:cNvGrpSpPr/>
          <p:nvPr/>
        </p:nvGrpSpPr>
        <p:grpSpPr>
          <a:xfrm>
            <a:off x="-6264" y="3700039"/>
            <a:ext cx="9150267" cy="2325488"/>
            <a:chOff x="-6264" y="4933386"/>
            <a:chExt cx="9150267" cy="3100650"/>
          </a:xfrm>
        </p:grpSpPr>
        <p:sp>
          <p:nvSpPr>
            <p:cNvPr id="40" name="Shape 40"/>
            <p:cNvSpPr/>
            <p:nvPr/>
          </p:nvSpPr>
          <p:spPr>
            <a:xfrm>
              <a:off x="-7" y="5537200"/>
              <a:ext cx="9144008" cy="1574769"/>
            </a:xfrm>
            <a:custGeom>
              <a:pathLst>
                <a:path extrusionOk="0" h="1257301" w="9144009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flipH="1" rot="5400000">
              <a:off x="3018543" y="1908578"/>
              <a:ext cx="3100650" cy="9150266"/>
            </a:xfrm>
            <a:custGeom>
              <a:pathLst>
                <a:path extrusionOk="0" h="6879900" w="8053639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-7" y="5740400"/>
              <a:ext cx="9144010" cy="1574769"/>
            </a:xfrm>
            <a:custGeom>
              <a:pathLst>
                <a:path extrusionOk="0" h="1257301" w="9144011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3" name="Shape 43"/>
          <p:cNvSpPr txBox="1"/>
          <p:nvPr>
            <p:ph idx="1" type="body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TxpwwPOwR30" TargetMode="External"/><Relationship Id="rId4" Type="http://schemas.openxmlformats.org/officeDocument/2006/relationships/image" Target="../media/image0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watch?v=ELtSFDod3Dg" TargetMode="External"/><Relationship Id="rId4" Type="http://schemas.openxmlformats.org/officeDocument/2006/relationships/image" Target="../media/image0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youtube.com/watch?v=s-KvoVzukHo" TargetMode="External"/><Relationship Id="rId4" Type="http://schemas.openxmlformats.org/officeDocument/2006/relationships/image" Target="../media/image0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youtube.com/watch?v=k7Vdf8CuppI" TargetMode="External"/><Relationship Id="rId4" Type="http://schemas.openxmlformats.org/officeDocument/2006/relationships/image" Target="../media/image0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youtube.com/watch?v=cBBmdqti_Kg" TargetMode="External"/><Relationship Id="rId4" Type="http://schemas.openxmlformats.org/officeDocument/2006/relationships/image" Target="../media/image0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youtube.com/watch?v=xYFAj50c7x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4TPV3V39PMI" TargetMode="External"/><Relationship Id="rId4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ctrTitle"/>
          </p:nvPr>
        </p:nvSpPr>
        <p:spPr>
          <a:xfrm>
            <a:off x="1082050" y="812996"/>
            <a:ext cx="7050900" cy="1531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All About Matter</a:t>
            </a:r>
          </a:p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Eureka - Liquids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Students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demonstrate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6573" y="2137425"/>
            <a:ext cx="4398049" cy="3006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Definition - Something that moves or flows and that takes the shape of its container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Characteristics - Does not have its own shape, can move or flow, has definite volume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Examples - water, soda, juice, glue</a:t>
            </a:r>
          </a:p>
        </p:txBody>
      </p:sp>
      <p:sp>
        <p:nvSpPr>
          <p:cNvPr id="114" name="Shape 114"/>
          <p:cNvSpPr txBox="1"/>
          <p:nvPr>
            <p:ph type="title"/>
          </p:nvPr>
        </p:nvSpPr>
        <p:spPr>
          <a:xfrm>
            <a:off x="457200" y="0"/>
            <a:ext cx="8229600" cy="1200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Liquid - Made when heat (energy) is added to a solid - add your illustration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4.49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Students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demonstrate</a:t>
            </a:r>
          </a:p>
        </p:txBody>
      </p:sp>
      <p:sp>
        <p:nvSpPr>
          <p:cNvPr id="120" name="Shape 120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Eureka gas  condensation and evaporation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0225" y="1691778"/>
            <a:ext cx="3647025" cy="273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Gases have no definite shape or volume.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 If unconstrained, gases will spread out indefinitely.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If confined, they take the shape of their container (like a balloon)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Gas particles have enough energy to overcome attractive forces</a:t>
            </a:r>
          </a:p>
        </p:txBody>
      </p:sp>
      <p:sp>
        <p:nvSpPr>
          <p:cNvPr id="127" name="Shape 127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Gas - back to our foldable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54 seconds</a:t>
            </a:r>
          </a:p>
        </p:txBody>
      </p:sp>
      <p:sp>
        <p:nvSpPr>
          <p:cNvPr id="133" name="Shape 133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All three states in action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4150" y="1833574"/>
            <a:ext cx="4714499" cy="243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3000"/>
              <a:t>Energy appears in different forms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3000"/>
              <a:t>Heat energy is the disorderly motion of molecules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3000"/>
              <a:t>Atoms and molecules are always in motion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3000"/>
              <a:t>The greater the temperature the greater the energy</a:t>
            </a: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" sz="3000"/>
              <a:t>Most substances can exist as a solid, liquid or gas depending on temperature</a:t>
            </a:r>
          </a:p>
        </p:txBody>
      </p:sp>
      <p:sp>
        <p:nvSpPr>
          <p:cNvPr id="140" name="Shape 140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Additional things you should know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2.</a:t>
            </a:r>
            <a:r>
              <a:rPr lang="en"/>
              <a:t>28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Weird but informative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mocomi kids - three states no words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0275" y="2935450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Rap 3.39</a:t>
            </a:r>
          </a:p>
        </p:txBody>
      </p:sp>
      <p:sp>
        <p:nvSpPr>
          <p:cNvPr id="153" name="Shape 153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Three states rap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0575" y="2143125"/>
            <a:ext cx="2802924" cy="210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Worksheet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First three parts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Fill out exit slip </a:t>
            </a:r>
          </a:p>
        </p:txBody>
      </p:sp>
      <p:sp>
        <p:nvSpPr>
          <p:cNvPr id="160" name="Shape 160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Homework and exit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457200" y="1244250"/>
            <a:ext cx="8229600" cy="377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3.38</a:t>
            </a:r>
          </a:p>
        </p:txBody>
      </p:sp>
      <p:sp>
        <p:nvSpPr>
          <p:cNvPr id="166" name="Shape 166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Overview of all three states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Take a blank sheet of paper off the front table. Fold it hot dog style and make three cuts as seen in this picture.  Label each section as seen below</a:t>
            </a:r>
          </a:p>
        </p:txBody>
      </p:sp>
      <p:sp>
        <p:nvSpPr>
          <p:cNvPr id="55" name="Shape 55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Make a foldable - Get out flashcards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7101" y="2502875"/>
            <a:ext cx="6799524" cy="254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What are the three states of matter and how exactly are they different?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6.P.2.2</a:t>
            </a:r>
          </a:p>
        </p:txBody>
      </p:sp>
      <p:sp>
        <p:nvSpPr>
          <p:cNvPr id="62" name="Shape 62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Essential Questions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Matter is all around us.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It is everything we see and touch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Matter has three forms, solid, liquid and gas.(there is also plasma)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Matter is made up of molecules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Matter can change form with heat.</a:t>
            </a:r>
          </a:p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x="576650" y="250053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All about Matter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Turn and Talk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Why does an ice cube  melt when it sits on a table?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Why does water freeze when placed in a freezer?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What happens when a glass of water sits out for a few days?</a:t>
            </a:r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Three Questions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It is the energy of the molecules!!!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Heat is a great source of energy</a:t>
            </a:r>
          </a:p>
        </p:txBody>
      </p:sp>
      <p:sp>
        <p:nvSpPr>
          <p:cNvPr id="80" name="Shape 80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Answer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7675" y="2928196"/>
            <a:ext cx="2010050" cy="216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387025" y="126529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4.49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Students demonstrate</a:t>
            </a:r>
          </a:p>
        </p:txBody>
      </p:sp>
      <p:sp>
        <p:nvSpPr>
          <p:cNvPr id="87" name="Shape 87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Eureka - Solids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4687" y="1314450"/>
            <a:ext cx="2714625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Definition - An object with a definite volume and shape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" sz="2400"/>
              <a:t>Characteristics 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 Keeps its shape 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 Molecules vibrate - Although you can’t notice it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tightly packed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Can’t be compressed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Examples - Penny, Candle, chocolate bar, ice cube</a:t>
            </a:r>
          </a:p>
        </p:txBody>
      </p:sp>
      <p:sp>
        <p:nvSpPr>
          <p:cNvPr id="94" name="Shape 94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Solid - put this information inside the flap labeled solid and add an illustration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Above you picture of solid - show tightly packed molecules.</a:t>
            </a:r>
          </a:p>
        </p:txBody>
      </p:sp>
      <p:sp>
        <p:nvSpPr>
          <p:cNvPr id="100" name="Shape 100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Foldable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074" y="2902675"/>
            <a:ext cx="4956950" cy="19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