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embeddedFontLst>
    <p:embeddedFont>
      <p:font typeface="Raleway"/>
      <p:regular r:id="rId30"/>
      <p:bold r:id="rId31"/>
    </p:embeddedFont>
    <p:embeddedFont>
      <p:font typeface="Source Sans Pro"/>
      <p:regular r:id="rId32"/>
      <p:bold r:id="rId33"/>
      <p:italic r:id="rId34"/>
      <p:boldItalic r:id="rId3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7.xml"/><Relationship Id="rId33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32" Type="http://schemas.openxmlformats.org/officeDocument/2006/relationships/font" Target="fonts/SourceSansPro-regular.fntdata"/><Relationship Id="rId13" Type="http://schemas.openxmlformats.org/officeDocument/2006/relationships/slide" Target="slides/slide9.xml"/><Relationship Id="rId35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34" Type="http://schemas.openxmlformats.org/officeDocument/2006/relationships/font" Target="fonts/SourceSansPr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>
              <a:spcBef>
                <a:spcPts val="0"/>
              </a:spcBef>
              <a:buSzPct val="100000"/>
              <a:defRPr sz="5600"/>
            </a:lvl1pPr>
            <a:lvl2pPr>
              <a:spcBef>
                <a:spcPts val="0"/>
              </a:spcBef>
              <a:buSzPct val="100000"/>
              <a:defRPr sz="5600"/>
            </a:lvl2pPr>
            <a:lvl3pPr>
              <a:spcBef>
                <a:spcPts val="0"/>
              </a:spcBef>
              <a:buSzPct val="100000"/>
              <a:defRPr sz="5600"/>
            </a:lvl3pPr>
            <a:lvl4pPr>
              <a:spcBef>
                <a:spcPts val="0"/>
              </a:spcBef>
              <a:buSzPct val="100000"/>
              <a:defRPr sz="5600"/>
            </a:lvl4pPr>
            <a:lvl5pPr>
              <a:spcBef>
                <a:spcPts val="0"/>
              </a:spcBef>
              <a:buSzPct val="100000"/>
              <a:defRPr sz="5600"/>
            </a:lvl5pPr>
            <a:lvl6pPr>
              <a:spcBef>
                <a:spcPts val="0"/>
              </a:spcBef>
              <a:buSzPct val="100000"/>
              <a:defRPr sz="5600"/>
            </a:lvl6pPr>
            <a:lvl7pPr>
              <a:spcBef>
                <a:spcPts val="0"/>
              </a:spcBef>
              <a:buSzPct val="100000"/>
              <a:defRPr sz="5600"/>
            </a:lvl7pPr>
            <a:lvl8pPr>
              <a:spcBef>
                <a:spcPts val="0"/>
              </a:spcBef>
              <a:buSzPct val="100000"/>
              <a:defRPr sz="5600"/>
            </a:lvl8pPr>
            <a:lvl9pPr>
              <a:spcBef>
                <a:spcPts val="0"/>
              </a:spcBef>
              <a:buSzPct val="100000"/>
              <a:defRPr sz="56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47833" y="2317433"/>
            <a:ext cx="10911600" cy="11480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2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415600" y="990667"/>
            <a:ext cx="11360700" cy="26751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algn="ctr">
              <a:spcBef>
                <a:spcPts val="0"/>
              </a:spcBef>
              <a:buSzPct val="100000"/>
              <a:buFont typeface="Source Sans Pro"/>
              <a:defRPr sz="1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15600" y="3793575"/>
            <a:ext cx="113607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07600" y="3534800"/>
            <a:ext cx="119769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15600" y="1536633"/>
            <a:ext cx="5333099" cy="45551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buSzPct val="100000"/>
              <a:defRPr sz="19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6443200" y="1536633"/>
            <a:ext cx="5333099" cy="45551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buSzPct val="100000"/>
              <a:defRPr sz="19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>
              <a:spcBef>
                <a:spcPts val="0"/>
              </a:spcBef>
              <a:buSzPct val="100000"/>
              <a:defRPr sz="3200"/>
            </a:lvl1pPr>
            <a:lvl2pPr>
              <a:spcBef>
                <a:spcPts val="0"/>
              </a:spcBef>
              <a:buSzPct val="100000"/>
              <a:defRPr sz="3200"/>
            </a:lvl2pPr>
            <a:lvl3pPr>
              <a:spcBef>
                <a:spcPts val="0"/>
              </a:spcBef>
              <a:buSzPct val="100000"/>
              <a:defRPr sz="3200"/>
            </a:lvl3pPr>
            <a:lvl4pPr>
              <a:spcBef>
                <a:spcPts val="0"/>
              </a:spcBef>
              <a:buSzPct val="100000"/>
              <a:defRPr sz="3200"/>
            </a:lvl4pPr>
            <a:lvl5pPr>
              <a:spcBef>
                <a:spcPts val="0"/>
              </a:spcBef>
              <a:buSzPct val="100000"/>
              <a:defRPr sz="3200"/>
            </a:lvl5pPr>
            <a:lvl6pPr>
              <a:spcBef>
                <a:spcPts val="0"/>
              </a:spcBef>
              <a:buSzPct val="100000"/>
              <a:defRPr sz="3200"/>
            </a:lvl6pPr>
            <a:lvl7pPr>
              <a:spcBef>
                <a:spcPts val="0"/>
              </a:spcBef>
              <a:buSzPct val="100000"/>
              <a:defRPr sz="3200"/>
            </a:lvl7pPr>
            <a:lvl8pPr>
              <a:spcBef>
                <a:spcPts val="0"/>
              </a:spcBef>
              <a:buSzPct val="100000"/>
              <a:defRPr sz="3200"/>
            </a:lvl8pPr>
            <a:lvl9pPr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buSzPct val="100000"/>
              <a:defRPr sz="16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53666" y="701800"/>
            <a:ext cx="7472100" cy="5454299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182400" y="107600"/>
            <a:ext cx="5901900" cy="6642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354000" y="1575600"/>
            <a:ext cx="5393699" cy="2044799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algn="ctr">
              <a:spcBef>
                <a:spcPts val="0"/>
              </a:spcBef>
              <a:buSzPct val="100000"/>
              <a:defRPr sz="5100"/>
            </a:lvl1pPr>
            <a:lvl2pPr algn="ctr">
              <a:spcBef>
                <a:spcPts val="0"/>
              </a:spcBef>
              <a:buSzPct val="100000"/>
              <a:defRPr sz="5100"/>
            </a:lvl2pPr>
            <a:lvl3pPr algn="ctr">
              <a:spcBef>
                <a:spcPts val="0"/>
              </a:spcBef>
              <a:buSzPct val="100000"/>
              <a:defRPr sz="5100"/>
            </a:lvl3pPr>
            <a:lvl4pPr algn="ctr">
              <a:spcBef>
                <a:spcPts val="0"/>
              </a:spcBef>
              <a:buSzPct val="100000"/>
              <a:defRPr sz="5100"/>
            </a:lvl4pPr>
            <a:lvl5pPr algn="ctr">
              <a:spcBef>
                <a:spcPts val="0"/>
              </a:spcBef>
              <a:buSzPct val="100000"/>
              <a:defRPr sz="5100"/>
            </a:lvl5pPr>
            <a:lvl6pPr algn="ctr">
              <a:spcBef>
                <a:spcPts val="0"/>
              </a:spcBef>
              <a:buSzPct val="100000"/>
              <a:defRPr sz="5100"/>
            </a:lvl6pPr>
            <a:lvl7pPr algn="ctr">
              <a:spcBef>
                <a:spcPts val="0"/>
              </a:spcBef>
              <a:buSzPct val="100000"/>
              <a:defRPr sz="5100"/>
            </a:lvl7pPr>
            <a:lvl8pPr algn="ctr">
              <a:spcBef>
                <a:spcPts val="0"/>
              </a:spcBef>
              <a:buSzPct val="100000"/>
              <a:defRPr sz="5100"/>
            </a:lvl8pPr>
            <a:lvl9pPr algn="ctr">
              <a:spcBef>
                <a:spcPts val="0"/>
              </a:spcBef>
              <a:buSzPct val="100000"/>
              <a:defRPr sz="51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354000" y="3692001"/>
            <a:ext cx="5393699" cy="1793999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586000" y="965600"/>
            <a:ext cx="5115899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24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Font typeface="Source Sans Pro"/>
              <a:defRPr sz="19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1330665" y="6251678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5RP2KfewiJ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brainpop.com/socialstudies/worldhistory/sumerians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w8v2vRlLL58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47833" y="352633"/>
            <a:ext cx="10911600" cy="1964700"/>
          </a:xfrm>
          <a:prstGeom prst="rect">
            <a:avLst/>
          </a:prstGeom>
        </p:spPr>
        <p:txBody>
          <a:bodyPr anchorCtr="0" anchor="b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lt1"/>
                </a:solidFill>
              </a:rPr>
              <a:t>Rise of City States</a:t>
            </a:r>
          </a:p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647833" y="2317433"/>
            <a:ext cx="10911600" cy="11480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Food Shortages in the mountains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Farmers did not have enough land to grow food for the increasing population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Populations moved down to the plains for more land to farm to provide food.  This made the city states in Sumar larger and larger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833437"/>
            <a:ext cx="7810499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Uncontrolled Water supply in the plains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Flooding and drought - two HUGE issues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Solution - a series of canal, dams and levees to control and move the water where needed.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Levee - Earth walls to prevent flooding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4611" y="1057275"/>
            <a:ext cx="6962774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Trying to maintain the system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Trying to keep silt from clogging the system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Trying to keep the system running between city states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Solution - neighboring city states worked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together to keep canals free and clear...at least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for a while!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187" y="2963175"/>
            <a:ext cx="46386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Mesopotamia Irrigation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1.37 Irrigation explained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700087"/>
            <a:ext cx="6648450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Attacks and Fighting over water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City states continued to fight over water and control of canals.  Increasing population mading fighting fierce! Neighboring communities drew blood against each other.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City states began to learn to protect themselves with walls, moats and armies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186" y="800100"/>
            <a:ext cx="7667625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More about the Sumerians 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Tim and Moby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US"/>
              <a:t>City-state definition….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25" y="2136050"/>
            <a:ext cx="4762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Objective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 can identify and understand for the challenges faced by the citizens of the early sumerian city states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450" y="909637"/>
            <a:ext cx="8039099" cy="50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More information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9.34 - Sumerian city-states</a:t>
            </a:r>
            <a:r>
              <a:rPr lang="en-US"/>
              <a:t> - to about 6 minutes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186" y="747712"/>
            <a:ext cx="7667625" cy="5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Homework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Study Guide questions 1 - 10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Read 4.3 - 4.7  This will help with the study guide - fill out any new vocabulary word definitions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725"/>
            <a:ext cx="12086850" cy="664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Group time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You are creating a new city state in Sumar.  Name your state and look over the rubric with your team.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49" y="954325"/>
            <a:ext cx="9608700" cy="52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Vocabulary words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How many did you find in 4.1 and 4.2?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Mesopotamia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Irrigation canal (system)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City-State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Tigris River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Euphrates River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450" y="900112"/>
            <a:ext cx="8039099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025" y="676275"/>
            <a:ext cx="7981950" cy="55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Is it perfect???......NO!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612300"/>
            <a:ext cx="10977775" cy="45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15600" y="593366"/>
            <a:ext cx="11360700" cy="8312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Problems to solve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There were four major challenges for the people of Sumer region of Mesopotamia.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962" y="2163625"/>
            <a:ext cx="4124325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554" y="2671225"/>
            <a:ext cx="4675775" cy="304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661" y="890587"/>
            <a:ext cx="6924674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