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b="0" baseline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baseline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baseline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2000"/>
            </a:lvl1pPr>
            <a:lvl2pPr indent="0" marL="457200" rtl="0">
              <a:spcBef>
                <a:spcPts val="0"/>
              </a:spcBef>
              <a:buFont typeface="Arial"/>
              <a:buNone/>
              <a:defRPr sz="1800"/>
            </a:lvl2pPr>
            <a:lvl3pPr indent="0" marL="914400" rtl="0">
              <a:spcBef>
                <a:spcPts val="0"/>
              </a:spcBef>
              <a:buFont typeface="Arial"/>
              <a:buNone/>
              <a:defRPr sz="1600"/>
            </a:lvl3pPr>
            <a:lvl4pPr indent="0" marL="1371600" rtl="0">
              <a:spcBef>
                <a:spcPts val="0"/>
              </a:spcBef>
              <a:buFont typeface="Arial"/>
              <a:buNone/>
              <a:defRPr sz="1400"/>
            </a:lvl4pPr>
            <a:lvl5pPr indent="0" marL="1828800" rtl="0">
              <a:spcBef>
                <a:spcPts val="0"/>
              </a:spcBef>
              <a:buFont typeface="Arial"/>
              <a:buNone/>
              <a:defRPr sz="1400"/>
            </a:lvl5pPr>
            <a:lvl6pPr indent="0" marL="2286000" rtl="0">
              <a:spcBef>
                <a:spcPts val="0"/>
              </a:spcBef>
              <a:buFont typeface="Arial"/>
              <a:buNone/>
              <a:defRPr sz="1400"/>
            </a:lvl6pPr>
            <a:lvl7pPr indent="0" marL="2743200" rtl="0">
              <a:spcBef>
                <a:spcPts val="0"/>
              </a:spcBef>
              <a:buFont typeface="Arial"/>
              <a:buNone/>
              <a:defRPr sz="1400"/>
            </a:lvl7pPr>
            <a:lvl8pPr indent="0" marL="3200400" rtl="0">
              <a:spcBef>
                <a:spcPts val="0"/>
              </a:spcBef>
              <a:buFont typeface="Arial"/>
              <a:buNone/>
              <a:defRPr sz="1400"/>
            </a:lvl8pPr>
            <a:lvl9pPr indent="0" marL="3657600" rtl="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marL="74295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marL="2514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marL="2971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marL="3429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marL="3886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400"/>
            </a:lvl1pPr>
            <a:lvl2pPr indent="0" marL="457200" rtl="0">
              <a:spcBef>
                <a:spcPts val="0"/>
              </a:spcBef>
              <a:buFont typeface="Arial"/>
              <a:buNone/>
              <a:defRPr sz="1200"/>
            </a:lvl2pPr>
            <a:lvl3pPr indent="0" marL="914400" rtl="0">
              <a:spcBef>
                <a:spcPts val="0"/>
              </a:spcBef>
              <a:buFont typeface="Arial"/>
              <a:buNone/>
              <a:defRPr sz="1000"/>
            </a:lvl3pPr>
            <a:lvl4pPr indent="0" marL="1371600" rtl="0">
              <a:spcBef>
                <a:spcPts val="0"/>
              </a:spcBef>
              <a:buFont typeface="Arial"/>
              <a:buNone/>
              <a:defRPr sz="900"/>
            </a:lvl4pPr>
            <a:lvl5pPr indent="0" marL="1828800" rtl="0">
              <a:spcBef>
                <a:spcPts val="0"/>
              </a:spcBef>
              <a:buFont typeface="Arial"/>
              <a:buNone/>
              <a:defRPr sz="900"/>
            </a:lvl5pPr>
            <a:lvl6pPr indent="0" marL="2286000" rtl="0">
              <a:spcBef>
                <a:spcPts val="0"/>
              </a:spcBef>
              <a:buFont typeface="Arial"/>
              <a:buNone/>
              <a:defRPr sz="900"/>
            </a:lvl6pPr>
            <a:lvl7pPr indent="0" marL="2743200" rtl="0">
              <a:spcBef>
                <a:spcPts val="0"/>
              </a:spcBef>
              <a:buFont typeface="Arial"/>
              <a:buNone/>
              <a:defRPr sz="900"/>
            </a:lvl7pPr>
            <a:lvl8pPr indent="0" marL="3200400" rtl="0">
              <a:spcBef>
                <a:spcPts val="0"/>
              </a:spcBef>
              <a:buFont typeface="Arial"/>
              <a:buNone/>
              <a:defRPr sz="900"/>
            </a:lvl8pPr>
            <a:lvl9pPr indent="0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400"/>
            </a:lvl1pPr>
            <a:lvl2pPr indent="0" marL="457200" rtl="0">
              <a:spcBef>
                <a:spcPts val="0"/>
              </a:spcBef>
              <a:buFont typeface="Arial"/>
              <a:buNone/>
              <a:defRPr sz="1200"/>
            </a:lvl2pPr>
            <a:lvl3pPr indent="0" marL="914400" rtl="0">
              <a:spcBef>
                <a:spcPts val="0"/>
              </a:spcBef>
              <a:buFont typeface="Arial"/>
              <a:buNone/>
              <a:defRPr sz="1000"/>
            </a:lvl3pPr>
            <a:lvl4pPr indent="0" marL="1371600" rtl="0">
              <a:spcBef>
                <a:spcPts val="0"/>
              </a:spcBef>
              <a:buFont typeface="Arial"/>
              <a:buNone/>
              <a:defRPr sz="900"/>
            </a:lvl4pPr>
            <a:lvl5pPr indent="0" marL="1828800" rtl="0">
              <a:spcBef>
                <a:spcPts val="0"/>
              </a:spcBef>
              <a:buFont typeface="Arial"/>
              <a:buNone/>
              <a:defRPr sz="900"/>
            </a:lvl5pPr>
            <a:lvl6pPr indent="0" marL="2286000" rtl="0">
              <a:spcBef>
                <a:spcPts val="0"/>
              </a:spcBef>
              <a:buFont typeface="Arial"/>
              <a:buNone/>
              <a:defRPr sz="900"/>
            </a:lvl6pPr>
            <a:lvl7pPr indent="0" marL="2743200" rtl="0">
              <a:spcBef>
                <a:spcPts val="0"/>
              </a:spcBef>
              <a:buFont typeface="Arial"/>
              <a:buNone/>
              <a:defRPr sz="900"/>
            </a:lvl7pPr>
            <a:lvl8pPr indent="0" marL="3200400" rtl="0">
              <a:spcBef>
                <a:spcPts val="0"/>
              </a:spcBef>
              <a:buFont typeface="Arial"/>
              <a:buNone/>
              <a:defRPr sz="900"/>
            </a:lvl8pPr>
            <a:lvl9pPr indent="0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9" name="Shape 8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90" name="Shape 9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3902075"/>
            <a:ext cx="3400424" cy="2949575"/>
            <a:chOff x="0" y="3902075"/>
            <a:chExt cx="3400424" cy="2949575"/>
          </a:xfrm>
        </p:grpSpPr>
        <p:sp>
          <p:nvSpPr>
            <p:cNvPr id="6" name="Shape 6"/>
            <p:cNvSpPr/>
            <p:nvPr/>
          </p:nvSpPr>
          <p:spPr>
            <a:xfrm>
              <a:off x="0" y="3981450"/>
              <a:ext cx="3400424" cy="2863849"/>
            </a:xfrm>
            <a:custGeom>
              <a:pathLst>
                <a:path extrusionOk="0" h="120000" w="120000">
                  <a:moveTo>
                    <a:pt x="18491" y="4390"/>
                  </a:moveTo>
                  <a:lnTo>
                    <a:pt x="9049" y="1995"/>
                  </a:lnTo>
                  <a:lnTo>
                    <a:pt x="0" y="0"/>
                  </a:lnTo>
                  <a:lnTo>
                    <a:pt x="0" y="798"/>
                  </a:lnTo>
                  <a:lnTo>
                    <a:pt x="9049" y="2793"/>
                  </a:lnTo>
                  <a:lnTo>
                    <a:pt x="18154" y="5188"/>
                  </a:lnTo>
                  <a:lnTo>
                    <a:pt x="31250" y="9977"/>
                  </a:lnTo>
                  <a:lnTo>
                    <a:pt x="43672" y="16297"/>
                  </a:lnTo>
                  <a:lnTo>
                    <a:pt x="55812" y="24279"/>
                  </a:lnTo>
                  <a:lnTo>
                    <a:pt x="67222" y="33458"/>
                  </a:lnTo>
                  <a:lnTo>
                    <a:pt x="77620" y="43436"/>
                  </a:lnTo>
                  <a:lnTo>
                    <a:pt x="87400" y="55011"/>
                  </a:lnTo>
                  <a:lnTo>
                    <a:pt x="96112" y="67782"/>
                  </a:lnTo>
                  <a:lnTo>
                    <a:pt x="104206" y="81751"/>
                  </a:lnTo>
                  <a:lnTo>
                    <a:pt x="108871" y="90864"/>
                  </a:lnTo>
                  <a:lnTo>
                    <a:pt x="112918" y="100443"/>
                  </a:lnTo>
                  <a:lnTo>
                    <a:pt x="116290" y="110022"/>
                  </a:lnTo>
                  <a:lnTo>
                    <a:pt x="119325" y="120000"/>
                  </a:lnTo>
                  <a:lnTo>
                    <a:pt x="120000" y="120000"/>
                  </a:lnTo>
                  <a:lnTo>
                    <a:pt x="116964" y="110022"/>
                  </a:lnTo>
                  <a:lnTo>
                    <a:pt x="113592" y="100443"/>
                  </a:lnTo>
                  <a:lnTo>
                    <a:pt x="109545" y="90864"/>
                  </a:lnTo>
                  <a:lnTo>
                    <a:pt x="104880" y="81352"/>
                  </a:lnTo>
                  <a:lnTo>
                    <a:pt x="96786" y="67383"/>
                  </a:lnTo>
                  <a:lnTo>
                    <a:pt x="87737" y="54611"/>
                  </a:lnTo>
                  <a:lnTo>
                    <a:pt x="77957" y="43037"/>
                  </a:lnTo>
                  <a:lnTo>
                    <a:pt x="67559" y="32660"/>
                  </a:lnTo>
                  <a:lnTo>
                    <a:pt x="56149" y="23481"/>
                  </a:lnTo>
                  <a:lnTo>
                    <a:pt x="44009" y="15898"/>
                  </a:lnTo>
                  <a:lnTo>
                    <a:pt x="31587" y="9179"/>
                  </a:lnTo>
                  <a:lnTo>
                    <a:pt x="18491" y="4390"/>
                  </a:lnTo>
                  <a:lnTo>
                    <a:pt x="18491" y="439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7"/>
            <p:cNvSpPr/>
            <p:nvPr/>
          </p:nvSpPr>
          <p:spPr>
            <a:xfrm>
              <a:off x="0" y="3902075"/>
              <a:ext cx="2943224" cy="2949575"/>
            </a:xfrm>
            <a:custGeom>
              <a:pathLst>
                <a:path extrusionOk="0" h="120000" w="120000">
                  <a:moveTo>
                    <a:pt x="119999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4341812"/>
              <a:ext cx="2770187" cy="2503486"/>
            </a:xfrm>
            <a:custGeom>
              <a:pathLst>
                <a:path extrusionOk="0" h="120000" w="120000">
                  <a:moveTo>
                    <a:pt x="112779" y="104781"/>
                  </a:moveTo>
                  <a:lnTo>
                    <a:pt x="116355" y="112542"/>
                  </a:lnTo>
                  <a:lnTo>
                    <a:pt x="119106" y="120000"/>
                  </a:lnTo>
                  <a:lnTo>
                    <a:pt x="120000" y="120000"/>
                  </a:lnTo>
                  <a:lnTo>
                    <a:pt x="117111" y="111781"/>
                  </a:lnTo>
                  <a:lnTo>
                    <a:pt x="113398" y="104020"/>
                  </a:lnTo>
                  <a:lnTo>
                    <a:pt x="105558" y="88040"/>
                  </a:lnTo>
                  <a:lnTo>
                    <a:pt x="95931" y="72365"/>
                  </a:lnTo>
                  <a:lnTo>
                    <a:pt x="84997" y="57526"/>
                  </a:lnTo>
                  <a:lnTo>
                    <a:pt x="72962" y="44286"/>
                  </a:lnTo>
                  <a:lnTo>
                    <a:pt x="60240" y="32415"/>
                  </a:lnTo>
                  <a:lnTo>
                    <a:pt x="46212" y="22371"/>
                  </a:lnTo>
                  <a:lnTo>
                    <a:pt x="31289" y="13240"/>
                  </a:lnTo>
                  <a:lnTo>
                    <a:pt x="16091" y="5935"/>
                  </a:lnTo>
                  <a:lnTo>
                    <a:pt x="0" y="0"/>
                  </a:lnTo>
                  <a:lnTo>
                    <a:pt x="0" y="913"/>
                  </a:lnTo>
                  <a:lnTo>
                    <a:pt x="15266" y="6772"/>
                  </a:lnTo>
                  <a:lnTo>
                    <a:pt x="30670" y="14077"/>
                  </a:lnTo>
                  <a:lnTo>
                    <a:pt x="45524" y="23208"/>
                  </a:lnTo>
                  <a:lnTo>
                    <a:pt x="59553" y="33253"/>
                  </a:lnTo>
                  <a:lnTo>
                    <a:pt x="72343" y="45123"/>
                  </a:lnTo>
                  <a:lnTo>
                    <a:pt x="84309" y="58363"/>
                  </a:lnTo>
                  <a:lnTo>
                    <a:pt x="95243" y="73050"/>
                  </a:lnTo>
                  <a:lnTo>
                    <a:pt x="104939" y="88801"/>
                  </a:lnTo>
                  <a:lnTo>
                    <a:pt x="112779" y="10478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4038600"/>
              <a:ext cx="2770187" cy="28066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814"/>
                  </a:lnTo>
                  <a:lnTo>
                    <a:pt x="14441" y="5972"/>
                  </a:lnTo>
                  <a:lnTo>
                    <a:pt x="29295" y="12895"/>
                  </a:lnTo>
                  <a:lnTo>
                    <a:pt x="43323" y="20633"/>
                  </a:lnTo>
                  <a:lnTo>
                    <a:pt x="56252" y="30000"/>
                  </a:lnTo>
                  <a:lnTo>
                    <a:pt x="68630" y="40180"/>
                  </a:lnTo>
                  <a:lnTo>
                    <a:pt x="80045" y="51990"/>
                  </a:lnTo>
                  <a:lnTo>
                    <a:pt x="90085" y="63936"/>
                  </a:lnTo>
                  <a:lnTo>
                    <a:pt x="99988" y="77782"/>
                  </a:lnTo>
                  <a:lnTo>
                    <a:pt x="105627" y="88099"/>
                  </a:lnTo>
                  <a:lnTo>
                    <a:pt x="110991" y="98823"/>
                  </a:lnTo>
                  <a:lnTo>
                    <a:pt x="115667" y="109683"/>
                  </a:lnTo>
                  <a:lnTo>
                    <a:pt x="119174" y="120000"/>
                  </a:lnTo>
                  <a:lnTo>
                    <a:pt x="120000" y="120000"/>
                  </a:lnTo>
                  <a:lnTo>
                    <a:pt x="116286" y="109004"/>
                  </a:lnTo>
                  <a:lnTo>
                    <a:pt x="111610" y="98076"/>
                  </a:lnTo>
                  <a:lnTo>
                    <a:pt x="106383" y="87420"/>
                  </a:lnTo>
                  <a:lnTo>
                    <a:pt x="100607" y="77104"/>
                  </a:lnTo>
                  <a:lnTo>
                    <a:pt x="90773" y="63257"/>
                  </a:lnTo>
                  <a:lnTo>
                    <a:pt x="80664" y="51244"/>
                  </a:lnTo>
                  <a:lnTo>
                    <a:pt x="69318" y="39434"/>
                  </a:lnTo>
                  <a:lnTo>
                    <a:pt x="56871" y="29253"/>
                  </a:lnTo>
                  <a:lnTo>
                    <a:pt x="44148" y="19886"/>
                  </a:lnTo>
                  <a:lnTo>
                    <a:pt x="30051" y="12149"/>
                  </a:lnTo>
                  <a:lnTo>
                    <a:pt x="15266" y="52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Shape 13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b="0" baseline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baseline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baseline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Shape 31"/>
          <p:cNvGrpSpPr/>
          <p:nvPr/>
        </p:nvGrpSpPr>
        <p:grpSpPr>
          <a:xfrm>
            <a:off x="0" y="3902075"/>
            <a:ext cx="3400424" cy="2949575"/>
            <a:chOff x="0" y="3902075"/>
            <a:chExt cx="3400424" cy="2949575"/>
          </a:xfrm>
        </p:grpSpPr>
        <p:sp>
          <p:nvSpPr>
            <p:cNvPr id="32" name="Shape 32"/>
            <p:cNvSpPr/>
            <p:nvPr/>
          </p:nvSpPr>
          <p:spPr>
            <a:xfrm>
              <a:off x="0" y="3981450"/>
              <a:ext cx="3400424" cy="2863849"/>
            </a:xfrm>
            <a:custGeom>
              <a:pathLst>
                <a:path extrusionOk="0" h="120000" w="120000">
                  <a:moveTo>
                    <a:pt x="18491" y="4390"/>
                  </a:moveTo>
                  <a:lnTo>
                    <a:pt x="9049" y="1995"/>
                  </a:lnTo>
                  <a:lnTo>
                    <a:pt x="0" y="0"/>
                  </a:lnTo>
                  <a:lnTo>
                    <a:pt x="0" y="798"/>
                  </a:lnTo>
                  <a:lnTo>
                    <a:pt x="9049" y="2793"/>
                  </a:lnTo>
                  <a:lnTo>
                    <a:pt x="18154" y="5188"/>
                  </a:lnTo>
                  <a:lnTo>
                    <a:pt x="31250" y="9977"/>
                  </a:lnTo>
                  <a:lnTo>
                    <a:pt x="43672" y="16297"/>
                  </a:lnTo>
                  <a:lnTo>
                    <a:pt x="55812" y="24279"/>
                  </a:lnTo>
                  <a:lnTo>
                    <a:pt x="67222" y="33458"/>
                  </a:lnTo>
                  <a:lnTo>
                    <a:pt x="77620" y="43436"/>
                  </a:lnTo>
                  <a:lnTo>
                    <a:pt x="87400" y="55011"/>
                  </a:lnTo>
                  <a:lnTo>
                    <a:pt x="96112" y="67782"/>
                  </a:lnTo>
                  <a:lnTo>
                    <a:pt x="104206" y="81751"/>
                  </a:lnTo>
                  <a:lnTo>
                    <a:pt x="108871" y="90864"/>
                  </a:lnTo>
                  <a:lnTo>
                    <a:pt x="112918" y="100443"/>
                  </a:lnTo>
                  <a:lnTo>
                    <a:pt x="116290" y="110022"/>
                  </a:lnTo>
                  <a:lnTo>
                    <a:pt x="119325" y="120000"/>
                  </a:lnTo>
                  <a:lnTo>
                    <a:pt x="120000" y="120000"/>
                  </a:lnTo>
                  <a:lnTo>
                    <a:pt x="116964" y="110022"/>
                  </a:lnTo>
                  <a:lnTo>
                    <a:pt x="113592" y="100443"/>
                  </a:lnTo>
                  <a:lnTo>
                    <a:pt x="109545" y="90864"/>
                  </a:lnTo>
                  <a:lnTo>
                    <a:pt x="104880" y="81352"/>
                  </a:lnTo>
                  <a:lnTo>
                    <a:pt x="96786" y="67383"/>
                  </a:lnTo>
                  <a:lnTo>
                    <a:pt x="87737" y="54611"/>
                  </a:lnTo>
                  <a:lnTo>
                    <a:pt x="77957" y="43037"/>
                  </a:lnTo>
                  <a:lnTo>
                    <a:pt x="67559" y="32660"/>
                  </a:lnTo>
                  <a:lnTo>
                    <a:pt x="56149" y="23481"/>
                  </a:lnTo>
                  <a:lnTo>
                    <a:pt x="44009" y="15898"/>
                  </a:lnTo>
                  <a:lnTo>
                    <a:pt x="31587" y="9179"/>
                  </a:lnTo>
                  <a:lnTo>
                    <a:pt x="18491" y="4390"/>
                  </a:lnTo>
                  <a:lnTo>
                    <a:pt x="18491" y="439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902075"/>
              <a:ext cx="2943224" cy="2949575"/>
            </a:xfrm>
            <a:custGeom>
              <a:pathLst>
                <a:path extrusionOk="0" h="120000" w="120000">
                  <a:moveTo>
                    <a:pt x="119999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341812"/>
              <a:ext cx="2770187" cy="2503486"/>
            </a:xfrm>
            <a:custGeom>
              <a:pathLst>
                <a:path extrusionOk="0" h="120000" w="120000">
                  <a:moveTo>
                    <a:pt x="112779" y="104781"/>
                  </a:moveTo>
                  <a:lnTo>
                    <a:pt x="116355" y="112542"/>
                  </a:lnTo>
                  <a:lnTo>
                    <a:pt x="119106" y="120000"/>
                  </a:lnTo>
                  <a:lnTo>
                    <a:pt x="120000" y="120000"/>
                  </a:lnTo>
                  <a:lnTo>
                    <a:pt x="117111" y="111781"/>
                  </a:lnTo>
                  <a:lnTo>
                    <a:pt x="113398" y="104020"/>
                  </a:lnTo>
                  <a:lnTo>
                    <a:pt x="105558" y="88040"/>
                  </a:lnTo>
                  <a:lnTo>
                    <a:pt x="95931" y="72365"/>
                  </a:lnTo>
                  <a:lnTo>
                    <a:pt x="84997" y="57526"/>
                  </a:lnTo>
                  <a:lnTo>
                    <a:pt x="72962" y="44286"/>
                  </a:lnTo>
                  <a:lnTo>
                    <a:pt x="60240" y="32415"/>
                  </a:lnTo>
                  <a:lnTo>
                    <a:pt x="46212" y="22371"/>
                  </a:lnTo>
                  <a:lnTo>
                    <a:pt x="31289" y="13240"/>
                  </a:lnTo>
                  <a:lnTo>
                    <a:pt x="16091" y="5935"/>
                  </a:lnTo>
                  <a:lnTo>
                    <a:pt x="0" y="0"/>
                  </a:lnTo>
                  <a:lnTo>
                    <a:pt x="0" y="913"/>
                  </a:lnTo>
                  <a:lnTo>
                    <a:pt x="15266" y="6772"/>
                  </a:lnTo>
                  <a:lnTo>
                    <a:pt x="30670" y="14077"/>
                  </a:lnTo>
                  <a:lnTo>
                    <a:pt x="45524" y="23208"/>
                  </a:lnTo>
                  <a:lnTo>
                    <a:pt x="59553" y="33253"/>
                  </a:lnTo>
                  <a:lnTo>
                    <a:pt x="72343" y="45123"/>
                  </a:lnTo>
                  <a:lnTo>
                    <a:pt x="84309" y="58363"/>
                  </a:lnTo>
                  <a:lnTo>
                    <a:pt x="95243" y="73050"/>
                  </a:lnTo>
                  <a:lnTo>
                    <a:pt x="104939" y="88801"/>
                  </a:lnTo>
                  <a:lnTo>
                    <a:pt x="112779" y="10478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4038600"/>
              <a:ext cx="2770187" cy="28066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814"/>
                  </a:lnTo>
                  <a:lnTo>
                    <a:pt x="14441" y="5972"/>
                  </a:lnTo>
                  <a:lnTo>
                    <a:pt x="29295" y="12895"/>
                  </a:lnTo>
                  <a:lnTo>
                    <a:pt x="43323" y="20633"/>
                  </a:lnTo>
                  <a:lnTo>
                    <a:pt x="56252" y="30000"/>
                  </a:lnTo>
                  <a:lnTo>
                    <a:pt x="68630" y="40180"/>
                  </a:lnTo>
                  <a:lnTo>
                    <a:pt x="80045" y="51990"/>
                  </a:lnTo>
                  <a:lnTo>
                    <a:pt x="90085" y="63936"/>
                  </a:lnTo>
                  <a:lnTo>
                    <a:pt x="99988" y="77782"/>
                  </a:lnTo>
                  <a:lnTo>
                    <a:pt x="105627" y="88099"/>
                  </a:lnTo>
                  <a:lnTo>
                    <a:pt x="110991" y="98823"/>
                  </a:lnTo>
                  <a:lnTo>
                    <a:pt x="115667" y="109683"/>
                  </a:lnTo>
                  <a:lnTo>
                    <a:pt x="119174" y="120000"/>
                  </a:lnTo>
                  <a:lnTo>
                    <a:pt x="120000" y="120000"/>
                  </a:lnTo>
                  <a:lnTo>
                    <a:pt x="116286" y="109004"/>
                  </a:lnTo>
                  <a:lnTo>
                    <a:pt x="111610" y="98076"/>
                  </a:lnTo>
                  <a:lnTo>
                    <a:pt x="106383" y="87420"/>
                  </a:lnTo>
                  <a:lnTo>
                    <a:pt x="100607" y="77104"/>
                  </a:lnTo>
                  <a:lnTo>
                    <a:pt x="90773" y="63257"/>
                  </a:lnTo>
                  <a:lnTo>
                    <a:pt x="80664" y="51244"/>
                  </a:lnTo>
                  <a:lnTo>
                    <a:pt x="69318" y="39434"/>
                  </a:lnTo>
                  <a:lnTo>
                    <a:pt x="56871" y="29253"/>
                  </a:lnTo>
                  <a:lnTo>
                    <a:pt x="44148" y="19886"/>
                  </a:lnTo>
                  <a:lnTo>
                    <a:pt x="30051" y="12149"/>
                  </a:lnTo>
                  <a:lnTo>
                    <a:pt x="15266" y="52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 b="0" baseline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 b="0" baseline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b="0" baseline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youtube.com/watch?v=GkNJvZINSEY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youtube.com/watch?v=YNE6zeLqEy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brainpop.com/science/energy/wave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studyjams.scholastic.com/studyjams/jams/science/energy-light-sound/sound.ht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ctrTitle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Waves</a:t>
            </a:r>
          </a:p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Classification 1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(1) Based on the type of material they move through</a:t>
            </a:r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Shape 159"/>
          <p:cNvGrpSpPr/>
          <p:nvPr/>
        </p:nvGrpSpPr>
        <p:grpSpPr>
          <a:xfrm>
            <a:off x="0" y="2732086"/>
            <a:ext cx="9144000" cy="2282825"/>
            <a:chOff x="0" y="2732086"/>
            <a:chExt cx="11455399" cy="2282825"/>
          </a:xfrm>
        </p:grpSpPr>
        <p:cxnSp>
          <p:nvCxnSpPr>
            <p:cNvPr id="160" name="Shape 160"/>
            <p:cNvCxnSpPr/>
            <p:nvPr/>
          </p:nvCxnSpPr>
          <p:spPr>
            <a:xfrm rot="-5400000">
              <a:off x="8535986" y="4359274"/>
              <a:ext cx="228600" cy="3174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61" name="Shape 161"/>
            <p:cNvCxnSpPr/>
            <p:nvPr/>
          </p:nvCxnSpPr>
          <p:spPr>
            <a:xfrm rot="-5400000">
              <a:off x="2694780" y="4360067"/>
              <a:ext cx="228600" cy="1587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62" name="Shape 162"/>
            <p:cNvCxnSpPr/>
            <p:nvPr/>
          </p:nvCxnSpPr>
          <p:spPr>
            <a:xfrm flipH="1" rot="5400000">
              <a:off x="7076280" y="2028031"/>
              <a:ext cx="228600" cy="2922586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63" name="Shape 163"/>
            <p:cNvCxnSpPr/>
            <p:nvPr/>
          </p:nvCxnSpPr>
          <p:spPr>
            <a:xfrm rot="-5400000">
              <a:off x="4154486" y="2028824"/>
              <a:ext cx="228600" cy="29210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164" name="Shape 164"/>
            <p:cNvSpPr/>
            <p:nvPr/>
          </p:nvSpPr>
          <p:spPr>
            <a:xfrm>
              <a:off x="4327525" y="2732086"/>
              <a:ext cx="2801936" cy="642936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Material t type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1225550" y="3603625"/>
              <a:ext cx="3163886" cy="642936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Mechanical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7067550" y="3603625"/>
              <a:ext cx="3163886" cy="642936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Electromagnetic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4475162"/>
              <a:ext cx="5613399" cy="53974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These need a medium to travel through such as water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Air, ground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5842000" y="4475162"/>
              <a:ext cx="5613399" cy="53974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These travel through empty spaces</a:t>
              </a:r>
            </a:p>
          </p:txBody>
        </p:sp>
      </p:grpSp>
      <p:grpSp>
        <p:nvGrpSpPr>
          <p:cNvPr id="169" name="Shape 169"/>
          <p:cNvGrpSpPr/>
          <p:nvPr/>
        </p:nvGrpSpPr>
        <p:grpSpPr>
          <a:xfrm>
            <a:off x="0" y="2728911"/>
            <a:ext cx="9144000" cy="3290887"/>
            <a:chOff x="0" y="2732086"/>
            <a:chExt cx="10909300" cy="3290887"/>
          </a:xfrm>
        </p:grpSpPr>
        <p:cxnSp>
          <p:nvCxnSpPr>
            <p:cNvPr id="170" name="Shape 170"/>
            <p:cNvCxnSpPr/>
            <p:nvPr/>
          </p:nvCxnSpPr>
          <p:spPr>
            <a:xfrm rot="-5400000">
              <a:off x="8125617" y="4360067"/>
              <a:ext cx="228600" cy="1587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1" name="Shape 171"/>
            <p:cNvCxnSpPr/>
            <p:nvPr/>
          </p:nvCxnSpPr>
          <p:spPr>
            <a:xfrm rot="-5400000">
              <a:off x="2556667" y="4360067"/>
              <a:ext cx="228600" cy="1587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2" name="Shape 172"/>
            <p:cNvCxnSpPr/>
            <p:nvPr/>
          </p:nvCxnSpPr>
          <p:spPr>
            <a:xfrm flipH="1" rot="5400000">
              <a:off x="6734174" y="2097087"/>
              <a:ext cx="228600" cy="2784475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3" name="Shape 173"/>
            <p:cNvCxnSpPr/>
            <p:nvPr/>
          </p:nvCxnSpPr>
          <p:spPr>
            <a:xfrm rot="-5400000">
              <a:off x="3948905" y="2096292"/>
              <a:ext cx="228600" cy="2786062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174" name="Shape 174"/>
            <p:cNvSpPr/>
            <p:nvPr/>
          </p:nvSpPr>
          <p:spPr>
            <a:xfrm>
              <a:off x="4054475" y="2732086"/>
              <a:ext cx="2801936" cy="642936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Material t type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1089025" y="3603625"/>
              <a:ext cx="3163886" cy="642936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Mechanical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6657975" y="3603625"/>
              <a:ext cx="3163886" cy="642936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Electromagnetic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x="0" y="4475162"/>
              <a:ext cx="5340350" cy="139541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These need a medium to travel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through such as water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Air, ground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5568950" y="4475162"/>
              <a:ext cx="5340350" cy="154781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These travel through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empty spaces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0"/>
            <a:ext cx="8229600" cy="251459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(2) Based on direction of the wave’s disturbance and particle movement</a:t>
            </a:r>
            <a:b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2133600"/>
            <a:ext cx="8229600" cy="399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Shape 185"/>
          <p:cNvGrpSpPr/>
          <p:nvPr/>
        </p:nvGrpSpPr>
        <p:grpSpPr>
          <a:xfrm>
            <a:off x="2114613" y="3113086"/>
            <a:ext cx="4914771" cy="1512887"/>
            <a:chOff x="2605086" y="2732086"/>
            <a:chExt cx="6054725" cy="1512887"/>
          </a:xfrm>
        </p:grpSpPr>
        <p:cxnSp>
          <p:nvCxnSpPr>
            <p:cNvPr id="186" name="Shape 186"/>
            <p:cNvCxnSpPr/>
            <p:nvPr/>
          </p:nvCxnSpPr>
          <p:spPr>
            <a:xfrm flipH="1" rot="5400000">
              <a:off x="6303168" y="2737642"/>
              <a:ext cx="228600" cy="1570036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87" name="Shape 187"/>
            <p:cNvCxnSpPr/>
            <p:nvPr/>
          </p:nvCxnSpPr>
          <p:spPr>
            <a:xfrm rot="-5400000">
              <a:off x="4733130" y="2737642"/>
              <a:ext cx="228600" cy="1570036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188" name="Shape 188"/>
            <p:cNvSpPr/>
            <p:nvPr/>
          </p:nvSpPr>
          <p:spPr>
            <a:xfrm>
              <a:off x="3217861" y="2732086"/>
              <a:ext cx="4830762" cy="676275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Direction of waves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2605086" y="3636962"/>
              <a:ext cx="2913061" cy="60801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Longitudinal</a:t>
              </a:r>
            </a:p>
          </p:txBody>
        </p:sp>
        <p:sp>
          <p:nvSpPr>
            <p:cNvPr id="190" name="Shape 190"/>
            <p:cNvSpPr/>
            <p:nvPr/>
          </p:nvSpPr>
          <p:spPr>
            <a:xfrm>
              <a:off x="5746750" y="3636962"/>
              <a:ext cx="2913061" cy="60801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baseline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Transverse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457200"/>
            <a:ext cx="7924799" cy="601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 flipH="1" rot="10800000">
            <a:off x="304800" y="3200400"/>
            <a:ext cx="1752600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6600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990600" y="685800"/>
            <a:ext cx="228600" cy="23622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1524000" y="1905000"/>
            <a:ext cx="2133599" cy="762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Direction of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particles/disturbance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590800" y="3200400"/>
            <a:ext cx="1828800" cy="381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Direction of wave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0"/>
            <a:ext cx="8229600" cy="251459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Transverse Wave</a:t>
            </a:r>
            <a:b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04800" y="1828800"/>
            <a:ext cx="8610599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the direction of disturbance meets the wave direction at a 90 Degree angle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(Math people = Perpendicular..get it?)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Example: Rope wave, Water wave..etc</a:t>
            </a: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575" y="46036"/>
            <a:ext cx="8074024" cy="5745161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>
            <a:off x="838200" y="2971800"/>
            <a:ext cx="3352799" cy="9905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Particles move in same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direction</a:t>
            </a:r>
          </a:p>
        </p:txBody>
      </p:sp>
      <p:sp>
        <p:nvSpPr>
          <p:cNvPr id="215" name="Shape 215"/>
          <p:cNvSpPr/>
          <p:nvPr/>
        </p:nvSpPr>
        <p:spPr>
          <a:xfrm>
            <a:off x="533400" y="4800600"/>
            <a:ext cx="4267199" cy="13715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Wave move in same direction as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Particles/disturbance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0"/>
            <a:ext cx="8229600" cy="251459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Longitudinal Wave</a:t>
            </a:r>
            <a:b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04800" y="1828800"/>
            <a:ext cx="8610599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the direction of disturbance travels in the same direction as the wave direction.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Example:  Sound- vibration of the disturbance travels in the same direction as the air particles transferring the sound.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anchorCtr="1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Stop and review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review here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Additional notes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Longitudinal waves- are sometimes called compression waves because a section of it bunch up or compressed</a:t>
            </a:r>
          </a:p>
        </p:txBody>
      </p:sp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3352800"/>
            <a:ext cx="6858000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Shape 235"/>
          <p:cNvSpPr/>
          <p:nvPr/>
        </p:nvSpPr>
        <p:spPr>
          <a:xfrm>
            <a:off x="914400" y="4343400"/>
            <a:ext cx="962024" cy="914400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60000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60000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914400" y="3048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Waves are predictable and have measurable properties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Five ways in which you can measure wave properties are: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Aria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Crest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Aria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Trough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Aria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Amplitude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Aria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Wavelength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Aria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Frequency</a:t>
            </a: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1400" y="2667000"/>
            <a:ext cx="51816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914400" y="3048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Waves are predictable and have measurable properties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533400" y="1828800"/>
            <a:ext cx="4648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Frequency and wavelength are related, as frequency increases wavelength decreases.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Therefore as wavelength decreases frequency increases.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828800"/>
            <a:ext cx="3809999" cy="409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Lesson objectives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Define the terms force medium, media, waves measurable properties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AutoNum type="arabicPeriod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Outline how a wave transfers energy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anchorCtr="1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Review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Song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anchorCtr="1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Brain pop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Waves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Introduction Let</a:t>
            </a:r>
            <a:r>
              <a:rPr lang="en-US" sz="4000"/>
              <a:t>’</a:t>
            </a:r>
            <a: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 learn some key terms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Force- a push or a pull that can change the direction or motion of an object .It creates a disturbance</a:t>
            </a:r>
          </a:p>
          <a:p>
            <a:pPr indent="-190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Medium – matter in which waves can travel (media  plural form)</a:t>
            </a:r>
          </a:p>
          <a:p>
            <a:pPr indent="-190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Waves – a disturbance cause by a force that transfers energy</a:t>
            </a:r>
          </a:p>
          <a:p>
            <a:pPr indent="-190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really is a wave and how can it transfer energy?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Waves – a disturbance cause by a force that transfers energy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Wave move energy along over a certain distance without moving matter for great distances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e.g. Seismic waves move kinetic energy along by moving the earth “slightly”. (The ground return to its position)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anchorCtr="1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Study Jams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http://studyjams.scholastic.com/studyjams/jams/science/energy-light-sound/sound.htm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Seismic waves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2514600"/>
            <a:ext cx="4895850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There are so many waves! How do we classify them?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Two ways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(1) Based on the type of material they move through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(2) Based on: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Direction the disturbance moves related to how its’ energy moves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