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Playfair Display"/>
      <p:regular r:id="rId39"/>
      <p:bold r:id="rId40"/>
      <p:italic r:id="rId41"/>
      <p:boldItalic r:id="rId42"/>
    </p:embeddedFont>
    <p:embeddedFont>
      <p:font typeface="Montserrat"/>
      <p:regular r:id="rId43"/>
      <p:bold r:id="rId44"/>
    </p:embeddedFont>
    <p:embeddedFont>
      <p:font typeface="Oswald"/>
      <p:regular r:id="rId45"/>
      <p:bold r:id="rId46"/>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40" Type="http://schemas.openxmlformats.org/officeDocument/2006/relationships/font" Target="fonts/PlayfairDisplay-bold.fntdata"/><Relationship Id="rId20" Type="http://schemas.openxmlformats.org/officeDocument/2006/relationships/slide" Target="slides/slide15.xml"/><Relationship Id="rId42" Type="http://schemas.openxmlformats.org/officeDocument/2006/relationships/font" Target="fonts/PlayfairDisplay-boldItalic.fntdata"/><Relationship Id="rId41" Type="http://schemas.openxmlformats.org/officeDocument/2006/relationships/font" Target="fonts/PlayfairDisplay-italic.fntdata"/><Relationship Id="rId22" Type="http://schemas.openxmlformats.org/officeDocument/2006/relationships/slide" Target="slides/slide17.xml"/><Relationship Id="rId44" Type="http://schemas.openxmlformats.org/officeDocument/2006/relationships/font" Target="fonts/Montserrat-bold.fntdata"/><Relationship Id="rId21" Type="http://schemas.openxmlformats.org/officeDocument/2006/relationships/slide" Target="slides/slide16.xml"/><Relationship Id="rId43" Type="http://schemas.openxmlformats.org/officeDocument/2006/relationships/font" Target="fonts/Montserrat-regular.fntdata"/><Relationship Id="rId24" Type="http://schemas.openxmlformats.org/officeDocument/2006/relationships/slide" Target="slides/slide19.xml"/><Relationship Id="rId46" Type="http://schemas.openxmlformats.org/officeDocument/2006/relationships/font" Target="fonts/Oswald-bold.fntdata"/><Relationship Id="rId23" Type="http://schemas.openxmlformats.org/officeDocument/2006/relationships/slide" Target="slides/slide18.xml"/><Relationship Id="rId45" Type="http://schemas.openxmlformats.org/officeDocument/2006/relationships/font" Target="fonts/Oswa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PlayfairDisplay-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8" name="Shape 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2" name="Shape 12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9" name="Shape 12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7" name="Shape 13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5" name="Shape 14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1" name="Shape 1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8" name="Shape 1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2" name="Shape 17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9" name="Shape 17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6" name="Shape 18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5" name="Shape 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4" name="Shape 19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4" name="Shape 2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0" name="Shape 21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6" name="Shape 21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2" name="Shape 22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7" name="Shape 23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3" name="Shape 25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4" name="Shape 26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1" name="Shape 27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9" name="Shape 27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1" name="Shape 7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6" name="Shape 28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2" name="Shape 29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8" name="Shape 29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4" name="Shape 30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3" name="Shape 8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3" name="Shape 9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9" name="Shape 9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8" name="Shape 10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5" name="Shape 11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8" name="Shape 8"/>
        <p:cNvGrpSpPr/>
        <p:nvPr/>
      </p:nvGrpSpPr>
      <p:grpSpPr>
        <a:xfrm>
          <a:off x="0" y="0"/>
          <a:ext cx="0" cy="0"/>
          <a:chOff x="0" y="0"/>
          <a:chExt cx="0" cy="0"/>
        </a:xfrm>
      </p:grpSpPr>
      <p:sp>
        <p:nvSpPr>
          <p:cNvPr id="9" name="Shape 9"/>
          <p:cNvSpPr/>
          <p:nvPr/>
        </p:nvSpPr>
        <p:spPr>
          <a:xfrm>
            <a:off x="4286250" y="0"/>
            <a:ext cx="72300" cy="5143499"/>
          </a:xfrm>
          <a:prstGeom prst="rect">
            <a:avLst/>
          </a:prstGeom>
          <a:solidFill>
            <a:schemeClr val="dk2"/>
          </a:solidFill>
          <a:ln>
            <a:noFill/>
          </a:ln>
        </p:spPr>
        <p:txBody>
          <a:bodyPr anchorCtr="0" anchor="ctr" bIns="91425" lIns="91425" rIns="91425" tIns="91425">
            <a:noAutofit/>
          </a:bodyPr>
          <a:lstStyle/>
          <a:p>
            <a:pPr>
              <a:spcBef>
                <a:spcPts val="0"/>
              </a:spcBef>
              <a:buNone/>
            </a:pPr>
            <a:r>
              <a:t/>
            </a:r>
            <a:endParaRPr/>
          </a:p>
        </p:txBody>
      </p:sp>
      <p:sp>
        <p:nvSpPr>
          <p:cNvPr id="10" name="Shape 10"/>
          <p:cNvSpPr/>
          <p:nvPr/>
        </p:nvSpPr>
        <p:spPr>
          <a:xfrm>
            <a:off x="4358475" y="0"/>
            <a:ext cx="3853199" cy="5143499"/>
          </a:xfrm>
          <a:prstGeom prst="rect">
            <a:avLst/>
          </a:prstGeom>
          <a:solidFill>
            <a:schemeClr val="accent5"/>
          </a:solidFill>
          <a:ln>
            <a:noFill/>
          </a:ln>
        </p:spPr>
        <p:txBody>
          <a:bodyPr anchorCtr="0" anchor="ctr" bIns="91425" lIns="91425" rIns="91425" tIns="91425">
            <a:noAutofit/>
          </a:bodyPr>
          <a:lstStyle/>
          <a:p>
            <a:pPr>
              <a:spcBef>
                <a:spcPts val="0"/>
              </a:spcBef>
              <a:buNone/>
            </a:pPr>
            <a:r>
              <a:t/>
            </a:r>
            <a:endParaRPr/>
          </a:p>
        </p:txBody>
      </p:sp>
      <p:sp>
        <p:nvSpPr>
          <p:cNvPr id="11" name="Shape 11"/>
          <p:cNvSpPr txBox="1"/>
          <p:nvPr>
            <p:ph type="ctrTitle"/>
          </p:nvPr>
        </p:nvSpPr>
        <p:spPr>
          <a:xfrm>
            <a:off x="344250" y="1403850"/>
            <a:ext cx="8455500" cy="2146800"/>
          </a:xfrm>
          <a:prstGeom prst="rect">
            <a:avLst/>
          </a:prstGeom>
          <a:solidFill>
            <a:srgbClr val="FFFFFF"/>
          </a:solidFill>
        </p:spPr>
        <p:txBody>
          <a:bodyPr anchorCtr="0" anchor="ctr" bIns="91425" lIns="91425" rIns="91425" tIns="91425"/>
          <a:lstStyle>
            <a:lvl1pPr algn="ctr">
              <a:spcBef>
                <a:spcPts val="0"/>
              </a:spcBef>
              <a:buSzPct val="100000"/>
              <a:buFont typeface="Playfair Display"/>
              <a:defRPr b="1" sz="6800">
                <a:latin typeface="Playfair Display"/>
                <a:ea typeface="Playfair Display"/>
                <a:cs typeface="Playfair Display"/>
                <a:sym typeface="Playfair Display"/>
              </a:defRPr>
            </a:lvl1pPr>
            <a:lvl2pPr algn="ctr">
              <a:spcBef>
                <a:spcPts val="0"/>
              </a:spcBef>
              <a:buSzPct val="100000"/>
              <a:buFont typeface="Playfair Display"/>
              <a:defRPr b="1" sz="6800">
                <a:latin typeface="Playfair Display"/>
                <a:ea typeface="Playfair Display"/>
                <a:cs typeface="Playfair Display"/>
                <a:sym typeface="Playfair Display"/>
              </a:defRPr>
            </a:lvl2pPr>
            <a:lvl3pPr algn="ctr">
              <a:spcBef>
                <a:spcPts val="0"/>
              </a:spcBef>
              <a:buSzPct val="100000"/>
              <a:buFont typeface="Playfair Display"/>
              <a:defRPr b="1" sz="6800">
                <a:latin typeface="Playfair Display"/>
                <a:ea typeface="Playfair Display"/>
                <a:cs typeface="Playfair Display"/>
                <a:sym typeface="Playfair Display"/>
              </a:defRPr>
            </a:lvl3pPr>
            <a:lvl4pPr algn="ctr">
              <a:spcBef>
                <a:spcPts val="0"/>
              </a:spcBef>
              <a:buSzPct val="100000"/>
              <a:buFont typeface="Playfair Display"/>
              <a:defRPr b="1" sz="6800">
                <a:latin typeface="Playfair Display"/>
                <a:ea typeface="Playfair Display"/>
                <a:cs typeface="Playfair Display"/>
                <a:sym typeface="Playfair Display"/>
              </a:defRPr>
            </a:lvl4pPr>
            <a:lvl5pPr algn="ctr">
              <a:spcBef>
                <a:spcPts val="0"/>
              </a:spcBef>
              <a:buSzPct val="100000"/>
              <a:buFont typeface="Playfair Display"/>
              <a:defRPr b="1" sz="6800">
                <a:latin typeface="Playfair Display"/>
                <a:ea typeface="Playfair Display"/>
                <a:cs typeface="Playfair Display"/>
                <a:sym typeface="Playfair Display"/>
              </a:defRPr>
            </a:lvl5pPr>
            <a:lvl6pPr algn="ctr">
              <a:spcBef>
                <a:spcPts val="0"/>
              </a:spcBef>
              <a:buSzPct val="100000"/>
              <a:buFont typeface="Playfair Display"/>
              <a:defRPr b="1" sz="6800">
                <a:latin typeface="Playfair Display"/>
                <a:ea typeface="Playfair Display"/>
                <a:cs typeface="Playfair Display"/>
                <a:sym typeface="Playfair Display"/>
              </a:defRPr>
            </a:lvl6pPr>
            <a:lvl7pPr algn="ctr">
              <a:spcBef>
                <a:spcPts val="0"/>
              </a:spcBef>
              <a:buSzPct val="100000"/>
              <a:buFont typeface="Playfair Display"/>
              <a:defRPr b="1" sz="6800">
                <a:latin typeface="Playfair Display"/>
                <a:ea typeface="Playfair Display"/>
                <a:cs typeface="Playfair Display"/>
                <a:sym typeface="Playfair Display"/>
              </a:defRPr>
            </a:lvl7pPr>
            <a:lvl8pPr algn="ctr">
              <a:spcBef>
                <a:spcPts val="0"/>
              </a:spcBef>
              <a:buSzPct val="100000"/>
              <a:buFont typeface="Playfair Display"/>
              <a:defRPr b="1" sz="6800">
                <a:latin typeface="Playfair Display"/>
                <a:ea typeface="Playfair Display"/>
                <a:cs typeface="Playfair Display"/>
                <a:sym typeface="Playfair Display"/>
              </a:defRPr>
            </a:lvl8pPr>
            <a:lvl9pPr algn="ctr">
              <a:spcBef>
                <a:spcPts val="0"/>
              </a:spcBef>
              <a:buSzPct val="100000"/>
              <a:buFont typeface="Playfair Display"/>
              <a:defRPr b="1" sz="6800">
                <a:latin typeface="Playfair Display"/>
                <a:ea typeface="Playfair Display"/>
                <a:cs typeface="Playfair Display"/>
                <a:sym typeface="Playfair Display"/>
              </a:defRPr>
            </a:lvl9pPr>
          </a:lstStyle>
          <a:p/>
        </p:txBody>
      </p:sp>
      <p:sp>
        <p:nvSpPr>
          <p:cNvPr id="12" name="Shape 12"/>
          <p:cNvSpPr txBox="1"/>
          <p:nvPr>
            <p:ph idx="1" type="subTitle"/>
          </p:nvPr>
        </p:nvSpPr>
        <p:spPr>
          <a:xfrm>
            <a:off x="344250" y="3550650"/>
            <a:ext cx="4910100" cy="577799"/>
          </a:xfrm>
          <a:prstGeom prst="rect">
            <a:avLst/>
          </a:prstGeom>
          <a:solidFill>
            <a:schemeClr val="dk2"/>
          </a:solidFill>
        </p:spPr>
        <p:txBody>
          <a:bodyPr anchorCtr="0" anchor="ctr" bIns="91425" lIns="91425" rIns="91425" tIns="91425"/>
          <a:lstStyle>
            <a:lvl1pPr>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1pPr>
            <a:lvl2pPr>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2pPr>
            <a:lvl3pPr>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3pPr>
            <a:lvl4pPr>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4pPr>
            <a:lvl5pPr>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5pPr>
            <a:lvl6pPr>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6pPr>
            <a:lvl7pPr>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7pPr>
            <a:lvl8pPr>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8pPr>
            <a:lvl9pPr>
              <a:lnSpc>
                <a:spcPct val="100000"/>
              </a:lnSpc>
              <a:spcBef>
                <a:spcPts val="0"/>
              </a:spcBef>
              <a:spcAft>
                <a:spcPts val="0"/>
              </a:spcAft>
              <a:buClr>
                <a:schemeClr val="lt1"/>
              </a:buClr>
              <a:buSzPct val="100000"/>
              <a:buFont typeface="Montserrat"/>
              <a:buNone/>
              <a:defRPr b="1" sz="2400">
                <a:solidFill>
                  <a:schemeClr val="lt1"/>
                </a:solidFill>
                <a:latin typeface="Montserrat"/>
                <a:ea typeface="Montserrat"/>
                <a:cs typeface="Montserrat"/>
                <a:sym typeface="Montserrat"/>
              </a:defRPr>
            </a:lvl9pPr>
          </a:lstStyle>
          <a:p/>
        </p:txBody>
      </p:sp>
      <p:sp>
        <p:nvSpPr>
          <p:cNvPr id="13" name="Shape 13"/>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7" name="Shape 47"/>
        <p:cNvGrpSpPr/>
        <p:nvPr/>
      </p:nvGrpSpPr>
      <p:grpSpPr>
        <a:xfrm>
          <a:off x="0" y="0"/>
          <a:ext cx="0" cy="0"/>
          <a:chOff x="0" y="0"/>
          <a:chExt cx="0" cy="0"/>
        </a:xfrm>
      </p:grpSpPr>
      <p:sp>
        <p:nvSpPr>
          <p:cNvPr id="48" name="Shape 48"/>
          <p:cNvSpPr txBox="1"/>
          <p:nvPr>
            <p:ph type="title"/>
          </p:nvPr>
        </p:nvSpPr>
        <p:spPr>
          <a:xfrm>
            <a:off x="311700" y="999925"/>
            <a:ext cx="8520599" cy="2146199"/>
          </a:xfrm>
          <a:prstGeom prst="rect">
            <a:avLst/>
          </a:prstGeom>
        </p:spPr>
        <p:txBody>
          <a:bodyPr anchorCtr="0" anchor="b" bIns="91425" lIns="91425" rIns="91425" tIns="91425"/>
          <a:lstStyle>
            <a:lvl1pPr algn="ctr">
              <a:spcBef>
                <a:spcPts val="0"/>
              </a:spcBef>
              <a:buSzPct val="100000"/>
              <a:buFont typeface="Montserrat"/>
              <a:defRPr sz="14000">
                <a:latin typeface="Montserrat"/>
                <a:ea typeface="Montserrat"/>
                <a:cs typeface="Montserrat"/>
                <a:sym typeface="Montserrat"/>
              </a:defRPr>
            </a:lvl1pPr>
            <a:lvl2pPr algn="ctr">
              <a:spcBef>
                <a:spcPts val="0"/>
              </a:spcBef>
              <a:buSzPct val="100000"/>
              <a:buFont typeface="Montserrat"/>
              <a:defRPr sz="14000">
                <a:latin typeface="Montserrat"/>
                <a:ea typeface="Montserrat"/>
                <a:cs typeface="Montserrat"/>
                <a:sym typeface="Montserrat"/>
              </a:defRPr>
            </a:lvl2pPr>
            <a:lvl3pPr algn="ctr">
              <a:spcBef>
                <a:spcPts val="0"/>
              </a:spcBef>
              <a:buSzPct val="100000"/>
              <a:buFont typeface="Montserrat"/>
              <a:defRPr sz="14000">
                <a:latin typeface="Montserrat"/>
                <a:ea typeface="Montserrat"/>
                <a:cs typeface="Montserrat"/>
                <a:sym typeface="Montserrat"/>
              </a:defRPr>
            </a:lvl3pPr>
            <a:lvl4pPr algn="ctr">
              <a:spcBef>
                <a:spcPts val="0"/>
              </a:spcBef>
              <a:buSzPct val="100000"/>
              <a:buFont typeface="Montserrat"/>
              <a:defRPr sz="14000">
                <a:latin typeface="Montserrat"/>
                <a:ea typeface="Montserrat"/>
                <a:cs typeface="Montserrat"/>
                <a:sym typeface="Montserrat"/>
              </a:defRPr>
            </a:lvl4pPr>
            <a:lvl5pPr algn="ctr">
              <a:spcBef>
                <a:spcPts val="0"/>
              </a:spcBef>
              <a:buSzPct val="100000"/>
              <a:buFont typeface="Montserrat"/>
              <a:defRPr sz="14000">
                <a:latin typeface="Montserrat"/>
                <a:ea typeface="Montserrat"/>
                <a:cs typeface="Montserrat"/>
                <a:sym typeface="Montserrat"/>
              </a:defRPr>
            </a:lvl5pPr>
            <a:lvl6pPr algn="ctr">
              <a:spcBef>
                <a:spcPts val="0"/>
              </a:spcBef>
              <a:buSzPct val="100000"/>
              <a:buFont typeface="Montserrat"/>
              <a:defRPr sz="14000">
                <a:latin typeface="Montserrat"/>
                <a:ea typeface="Montserrat"/>
                <a:cs typeface="Montserrat"/>
                <a:sym typeface="Montserrat"/>
              </a:defRPr>
            </a:lvl6pPr>
            <a:lvl7pPr algn="ctr">
              <a:spcBef>
                <a:spcPts val="0"/>
              </a:spcBef>
              <a:buSzPct val="100000"/>
              <a:buFont typeface="Montserrat"/>
              <a:defRPr sz="14000">
                <a:latin typeface="Montserrat"/>
                <a:ea typeface="Montserrat"/>
                <a:cs typeface="Montserrat"/>
                <a:sym typeface="Montserrat"/>
              </a:defRPr>
            </a:lvl7pPr>
            <a:lvl8pPr algn="ctr">
              <a:spcBef>
                <a:spcPts val="0"/>
              </a:spcBef>
              <a:buSzPct val="100000"/>
              <a:buFont typeface="Montserrat"/>
              <a:defRPr sz="14000">
                <a:latin typeface="Montserrat"/>
                <a:ea typeface="Montserrat"/>
                <a:cs typeface="Montserrat"/>
                <a:sym typeface="Montserrat"/>
              </a:defRPr>
            </a:lvl8pPr>
            <a:lvl9pPr algn="ctr">
              <a:spcBef>
                <a:spcPts val="0"/>
              </a:spcBef>
              <a:buSzPct val="100000"/>
              <a:buFont typeface="Montserrat"/>
              <a:defRPr sz="14000">
                <a:latin typeface="Montserrat"/>
                <a:ea typeface="Montserrat"/>
                <a:cs typeface="Montserrat"/>
                <a:sym typeface="Montserrat"/>
              </a:defRPr>
            </a:lvl9pPr>
          </a:lstStyle>
          <a:p/>
        </p:txBody>
      </p:sp>
      <p:sp>
        <p:nvSpPr>
          <p:cNvPr id="49" name="Shape 49"/>
          <p:cNvSpPr txBox="1"/>
          <p:nvPr>
            <p:ph idx="1" type="body"/>
          </p:nvPr>
        </p:nvSpPr>
        <p:spPr>
          <a:xfrm>
            <a:off x="311700" y="3228425"/>
            <a:ext cx="8520599" cy="1300800"/>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50" name="Shape 50"/>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1" name="Shape 51"/>
        <p:cNvGrpSpPr/>
        <p:nvPr/>
      </p:nvGrpSpPr>
      <p:grpSpPr>
        <a:xfrm>
          <a:off x="0" y="0"/>
          <a:ext cx="0" cy="0"/>
          <a:chOff x="0" y="0"/>
          <a:chExt cx="0" cy="0"/>
        </a:xfrm>
      </p:grpSpPr>
      <p:sp>
        <p:nvSpPr>
          <p:cNvPr id="52" name="Shape 52"/>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bg>
      <p:bgPr>
        <a:solidFill>
          <a:schemeClr val="accent5"/>
        </a:solidFill>
      </p:bgPr>
    </p:bg>
    <p:spTree>
      <p:nvGrpSpPr>
        <p:cNvPr id="14" name="Shape 14"/>
        <p:cNvGrpSpPr/>
        <p:nvPr/>
      </p:nvGrpSpPr>
      <p:grpSpPr>
        <a:xfrm>
          <a:off x="0" y="0"/>
          <a:ext cx="0" cy="0"/>
          <a:chOff x="0" y="0"/>
          <a:chExt cx="0" cy="0"/>
        </a:xfrm>
      </p:grpSpPr>
      <p:sp>
        <p:nvSpPr>
          <p:cNvPr id="15" name="Shape 15"/>
          <p:cNvSpPr/>
          <p:nvPr/>
        </p:nvSpPr>
        <p:spPr>
          <a:xfrm rot="5400000">
            <a:off x="4550700" y="-498599"/>
            <a:ext cx="42600" cy="8455799"/>
          </a:xfrm>
          <a:prstGeom prst="rect">
            <a:avLst/>
          </a:prstGeom>
          <a:solidFill>
            <a:schemeClr val="dk2"/>
          </a:solidFill>
          <a:ln>
            <a:noFill/>
          </a:ln>
        </p:spPr>
        <p:txBody>
          <a:bodyPr anchorCtr="0" anchor="ctr" bIns="91425" lIns="91425" rIns="91425" tIns="91425">
            <a:noAutofit/>
          </a:bodyPr>
          <a:lstStyle/>
          <a:p>
            <a:pPr>
              <a:spcBef>
                <a:spcPts val="0"/>
              </a:spcBef>
              <a:buNone/>
            </a:pPr>
            <a:r>
              <a:t/>
            </a:r>
            <a:endParaRPr/>
          </a:p>
        </p:txBody>
      </p:sp>
      <p:sp>
        <p:nvSpPr>
          <p:cNvPr id="16" name="Shape 16"/>
          <p:cNvSpPr txBox="1"/>
          <p:nvPr>
            <p:ph type="title"/>
          </p:nvPr>
        </p:nvSpPr>
        <p:spPr>
          <a:xfrm>
            <a:off x="344250" y="1403850"/>
            <a:ext cx="8455500" cy="2146800"/>
          </a:xfrm>
          <a:prstGeom prst="rect">
            <a:avLst/>
          </a:prstGeom>
          <a:solidFill>
            <a:srgbClr val="FFFFFF"/>
          </a:solidFill>
        </p:spPr>
        <p:txBody>
          <a:bodyPr anchorCtr="0" anchor="ctr" bIns="91425" lIns="91425" rIns="91425" tIns="91425"/>
          <a:lstStyle>
            <a:lvl1pPr algn="ctr">
              <a:spcBef>
                <a:spcPts val="0"/>
              </a:spcBef>
              <a:buSzPct val="100000"/>
              <a:buFont typeface="Playfair Display"/>
              <a:defRPr b="1" sz="4800">
                <a:latin typeface="Playfair Display"/>
                <a:ea typeface="Playfair Display"/>
                <a:cs typeface="Playfair Display"/>
                <a:sym typeface="Playfair Display"/>
              </a:defRPr>
            </a:lvl1pPr>
            <a:lvl2pPr algn="ctr">
              <a:spcBef>
                <a:spcPts val="0"/>
              </a:spcBef>
              <a:buSzPct val="100000"/>
              <a:buFont typeface="Playfair Display"/>
              <a:defRPr b="1" sz="4800">
                <a:latin typeface="Playfair Display"/>
                <a:ea typeface="Playfair Display"/>
                <a:cs typeface="Playfair Display"/>
                <a:sym typeface="Playfair Display"/>
              </a:defRPr>
            </a:lvl2pPr>
            <a:lvl3pPr algn="ctr">
              <a:spcBef>
                <a:spcPts val="0"/>
              </a:spcBef>
              <a:buSzPct val="100000"/>
              <a:buFont typeface="Playfair Display"/>
              <a:defRPr b="1" sz="4800">
                <a:latin typeface="Playfair Display"/>
                <a:ea typeface="Playfair Display"/>
                <a:cs typeface="Playfair Display"/>
                <a:sym typeface="Playfair Display"/>
              </a:defRPr>
            </a:lvl3pPr>
            <a:lvl4pPr algn="ctr">
              <a:spcBef>
                <a:spcPts val="0"/>
              </a:spcBef>
              <a:buSzPct val="100000"/>
              <a:buFont typeface="Playfair Display"/>
              <a:defRPr b="1" sz="4800">
                <a:latin typeface="Playfair Display"/>
                <a:ea typeface="Playfair Display"/>
                <a:cs typeface="Playfair Display"/>
                <a:sym typeface="Playfair Display"/>
              </a:defRPr>
            </a:lvl4pPr>
            <a:lvl5pPr algn="ctr">
              <a:spcBef>
                <a:spcPts val="0"/>
              </a:spcBef>
              <a:buSzPct val="100000"/>
              <a:buFont typeface="Playfair Display"/>
              <a:defRPr b="1" sz="4800">
                <a:latin typeface="Playfair Display"/>
                <a:ea typeface="Playfair Display"/>
                <a:cs typeface="Playfair Display"/>
                <a:sym typeface="Playfair Display"/>
              </a:defRPr>
            </a:lvl5pPr>
            <a:lvl6pPr algn="ctr">
              <a:spcBef>
                <a:spcPts val="0"/>
              </a:spcBef>
              <a:buSzPct val="100000"/>
              <a:buFont typeface="Playfair Display"/>
              <a:defRPr b="1" sz="4800">
                <a:latin typeface="Playfair Display"/>
                <a:ea typeface="Playfair Display"/>
                <a:cs typeface="Playfair Display"/>
                <a:sym typeface="Playfair Display"/>
              </a:defRPr>
            </a:lvl6pPr>
            <a:lvl7pPr algn="ctr">
              <a:spcBef>
                <a:spcPts val="0"/>
              </a:spcBef>
              <a:buSzPct val="100000"/>
              <a:buFont typeface="Playfair Display"/>
              <a:defRPr b="1" sz="4800">
                <a:latin typeface="Playfair Display"/>
                <a:ea typeface="Playfair Display"/>
                <a:cs typeface="Playfair Display"/>
                <a:sym typeface="Playfair Display"/>
              </a:defRPr>
            </a:lvl7pPr>
            <a:lvl8pPr algn="ctr">
              <a:spcBef>
                <a:spcPts val="0"/>
              </a:spcBef>
              <a:buSzPct val="100000"/>
              <a:buFont typeface="Playfair Display"/>
              <a:defRPr b="1" sz="4800">
                <a:latin typeface="Playfair Display"/>
                <a:ea typeface="Playfair Display"/>
                <a:cs typeface="Playfair Display"/>
                <a:sym typeface="Playfair Display"/>
              </a:defRPr>
            </a:lvl8pPr>
            <a:lvl9pPr algn="ctr">
              <a:spcBef>
                <a:spcPts val="0"/>
              </a:spcBef>
              <a:buSzPct val="100000"/>
              <a:buFont typeface="Playfair Display"/>
              <a:defRPr b="1" sz="4800">
                <a:latin typeface="Playfair Display"/>
                <a:ea typeface="Playfair Display"/>
                <a:cs typeface="Playfair Display"/>
                <a:sym typeface="Playfair Display"/>
              </a:defRPr>
            </a:lvl9pPr>
          </a:lstStyle>
          <a:p/>
        </p:txBody>
      </p:sp>
      <p:sp>
        <p:nvSpPr>
          <p:cNvPr id="17" name="Shape 17"/>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0" name="Shape 20"/>
          <p:cNvSpPr txBox="1"/>
          <p:nvPr>
            <p:ph idx="1" type="body"/>
          </p:nvPr>
        </p:nvSpPr>
        <p:spPr>
          <a:xfrm>
            <a:off x="311700" y="1234075"/>
            <a:ext cx="8520599" cy="33348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1" name="Shape 21"/>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2" name="Shape 22"/>
        <p:cNvGrpSpPr/>
        <p:nvPr/>
      </p:nvGrpSpPr>
      <p:grpSpPr>
        <a:xfrm>
          <a:off x="0" y="0"/>
          <a:ext cx="0" cy="0"/>
          <a:chOff x="0" y="0"/>
          <a:chExt cx="0" cy="0"/>
        </a:xfrm>
      </p:grpSpPr>
      <p:sp>
        <p:nvSpPr>
          <p:cNvPr id="23" name="Shape 23"/>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4" name="Shape 24"/>
          <p:cNvSpPr txBox="1"/>
          <p:nvPr>
            <p:ph idx="1" type="body"/>
          </p:nvPr>
        </p:nvSpPr>
        <p:spPr>
          <a:xfrm>
            <a:off x="311700" y="1234050"/>
            <a:ext cx="3999899" cy="33348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5" name="Shape 25"/>
          <p:cNvSpPr txBox="1"/>
          <p:nvPr>
            <p:ph idx="2" type="body"/>
          </p:nvPr>
        </p:nvSpPr>
        <p:spPr>
          <a:xfrm>
            <a:off x="4832400" y="1234050"/>
            <a:ext cx="3999899" cy="33348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6" name="Shape 26"/>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7" name="Shape 27"/>
        <p:cNvGrpSpPr/>
        <p:nvPr/>
      </p:nvGrpSpPr>
      <p:grpSpPr>
        <a:xfrm>
          <a:off x="0" y="0"/>
          <a:ext cx="0" cy="0"/>
          <a:chOff x="0" y="0"/>
          <a:chExt cx="0" cy="0"/>
        </a:xfrm>
      </p:grpSpPr>
      <p:sp>
        <p:nvSpPr>
          <p:cNvPr id="28" name="Shape 28"/>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9" name="Shape 29"/>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0" name="Shape 30"/>
        <p:cNvGrpSpPr/>
        <p:nvPr/>
      </p:nvGrpSpPr>
      <p:grpSpPr>
        <a:xfrm>
          <a:off x="0" y="0"/>
          <a:ext cx="0" cy="0"/>
          <a:chOff x="0" y="0"/>
          <a:chExt cx="0" cy="0"/>
        </a:xfrm>
      </p:grpSpPr>
      <p:sp>
        <p:nvSpPr>
          <p:cNvPr id="31" name="Shape 31"/>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32" name="Shape 32"/>
          <p:cNvSpPr txBox="1"/>
          <p:nvPr>
            <p:ph idx="1" type="body"/>
          </p:nvPr>
        </p:nvSpPr>
        <p:spPr>
          <a:xfrm>
            <a:off x="311700" y="1389600"/>
            <a:ext cx="2807999" cy="31794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3" name="Shape 33"/>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3"/>
        </a:solidFill>
      </p:bgPr>
    </p:bg>
    <p:spTree>
      <p:nvGrpSpPr>
        <p:cNvPr id="34" name="Shape 34"/>
        <p:cNvGrpSpPr/>
        <p:nvPr/>
      </p:nvGrpSpPr>
      <p:grpSpPr>
        <a:xfrm>
          <a:off x="0" y="0"/>
          <a:ext cx="0" cy="0"/>
          <a:chOff x="0" y="0"/>
          <a:chExt cx="0" cy="0"/>
        </a:xfrm>
      </p:grpSpPr>
      <p:sp>
        <p:nvSpPr>
          <p:cNvPr id="35" name="Shape 35"/>
          <p:cNvSpPr txBox="1"/>
          <p:nvPr>
            <p:ph type="title"/>
          </p:nvPr>
        </p:nvSpPr>
        <p:spPr>
          <a:xfrm>
            <a:off x="490250" y="526350"/>
            <a:ext cx="5618700" cy="4090800"/>
          </a:xfrm>
          <a:prstGeom prst="rect">
            <a:avLst/>
          </a:prstGeom>
        </p:spPr>
        <p:txBody>
          <a:bodyPr anchorCtr="0" anchor="ctr" bIns="91425" lIns="91425" rIns="91425" tIns="91425"/>
          <a:lstStyle>
            <a:lvl1pPr>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1pPr>
            <a:lvl2pPr>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2pPr>
            <a:lvl3pPr>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3pPr>
            <a:lvl4pPr>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4pPr>
            <a:lvl5pPr>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5pPr>
            <a:lvl6pPr>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6pPr>
            <a:lvl7pPr>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7pPr>
            <a:lvl8pPr>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8pPr>
            <a:lvl9pPr>
              <a:spcBef>
                <a:spcPts val="0"/>
              </a:spcBef>
              <a:buClr>
                <a:schemeClr val="lt1"/>
              </a:buClr>
              <a:buSzPct val="100000"/>
              <a:buFont typeface="Playfair Display"/>
              <a:defRPr sz="5400">
                <a:solidFill>
                  <a:schemeClr val="lt1"/>
                </a:solidFill>
                <a:latin typeface="Playfair Display"/>
                <a:ea typeface="Playfair Display"/>
                <a:cs typeface="Playfair Display"/>
                <a:sym typeface="Playfair Display"/>
              </a:defRPr>
            </a:lvl9pPr>
          </a:lstStyle>
          <a:p/>
        </p:txBody>
      </p:sp>
      <p:sp>
        <p:nvSpPr>
          <p:cNvPr id="36" name="Shape 36"/>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7" name="Shape 37"/>
        <p:cNvGrpSpPr/>
        <p:nvPr/>
      </p:nvGrpSpPr>
      <p:grpSpPr>
        <a:xfrm>
          <a:off x="0" y="0"/>
          <a:ext cx="0" cy="0"/>
          <a:chOff x="0" y="0"/>
          <a:chExt cx="0" cy="0"/>
        </a:xfrm>
      </p:grpSpPr>
      <p:sp>
        <p:nvSpPr>
          <p:cNvPr id="38" name="Shape 38"/>
          <p:cNvSpPr/>
          <p:nvPr/>
        </p:nvSpPr>
        <p:spPr>
          <a:xfrm>
            <a:off x="4572000" y="-75"/>
            <a:ext cx="4572000" cy="51434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cxnSp>
        <p:nvCxnSpPr>
          <p:cNvPr id="39" name="Shape 39"/>
          <p:cNvCxnSpPr/>
          <p:nvPr/>
        </p:nvCxnSpPr>
        <p:spPr>
          <a:xfrm>
            <a:off x="5029675" y="4495500"/>
            <a:ext cx="468300" cy="0"/>
          </a:xfrm>
          <a:prstGeom prst="straightConnector1">
            <a:avLst/>
          </a:prstGeom>
          <a:noFill/>
          <a:ln cap="flat" cmpd="sng" w="19050">
            <a:solidFill>
              <a:schemeClr val="dk2"/>
            </a:solidFill>
            <a:prstDash val="solid"/>
            <a:round/>
            <a:headEnd len="med" w="med" type="none"/>
            <a:tailEnd len="med" w="med" type="none"/>
          </a:ln>
        </p:spPr>
      </p:cxnSp>
      <p:sp>
        <p:nvSpPr>
          <p:cNvPr id="40" name="Shape 40"/>
          <p:cNvSpPr txBox="1"/>
          <p:nvPr>
            <p:ph type="title"/>
          </p:nvPr>
        </p:nvSpPr>
        <p:spPr>
          <a:xfrm>
            <a:off x="265500" y="1081675"/>
            <a:ext cx="4045199" cy="1786199"/>
          </a:xfrm>
          <a:prstGeom prst="rect">
            <a:avLst/>
          </a:prstGeom>
        </p:spPr>
        <p:txBody>
          <a:bodyPr anchorCtr="0" anchor="b" bIns="91425" lIns="91425" rIns="91425" tIns="91425"/>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p:txBody>
      </p:sp>
      <p:sp>
        <p:nvSpPr>
          <p:cNvPr id="41" name="Shape 41"/>
          <p:cNvSpPr txBox="1"/>
          <p:nvPr>
            <p:ph idx="1" type="subTitle"/>
          </p:nvPr>
        </p:nvSpPr>
        <p:spPr>
          <a:xfrm>
            <a:off x="265500" y="2921400"/>
            <a:ext cx="4045199" cy="13455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42" name="Shape 42"/>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43" name="Shape 43"/>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4" name="Shape 44"/>
        <p:cNvGrpSpPr/>
        <p:nvPr/>
      </p:nvGrpSpPr>
      <p:grpSpPr>
        <a:xfrm>
          <a:off x="0" y="0"/>
          <a:ext cx="0" cy="0"/>
          <a:chOff x="0" y="0"/>
          <a:chExt cx="0" cy="0"/>
        </a:xfrm>
      </p:grpSpPr>
      <p:sp>
        <p:nvSpPr>
          <p:cNvPr id="45" name="Shape 45"/>
          <p:cNvSpPr txBox="1"/>
          <p:nvPr>
            <p:ph idx="1" type="body"/>
          </p:nvPr>
        </p:nvSpPr>
        <p:spPr>
          <a:xfrm>
            <a:off x="311700" y="4230575"/>
            <a:ext cx="5998800" cy="605100"/>
          </a:xfrm>
          <a:prstGeom prst="rect">
            <a:avLst/>
          </a:prstGeom>
        </p:spPr>
        <p:txBody>
          <a:bodyPr anchorCtr="0" anchor="ctr" bIns="91425" lIns="91425" rIns="91425" tIns="91425"/>
          <a:lstStyle>
            <a:lvl1pPr>
              <a:lnSpc>
                <a:spcPct val="100000"/>
              </a:lnSpc>
              <a:spcBef>
                <a:spcPts val="0"/>
              </a:spcBef>
              <a:spcAft>
                <a:spcPts val="0"/>
              </a:spcAft>
              <a:buNone/>
              <a:defRPr/>
            </a:lvl1pPr>
          </a:lstStyle>
          <a:p/>
        </p:txBody>
      </p:sp>
      <p:sp>
        <p:nvSpPr>
          <p:cNvPr id="46" name="Shape 46"/>
          <p:cNvSpPr txBox="1"/>
          <p:nvPr>
            <p:ph idx="12" type="sldNum"/>
          </p:nvPr>
        </p:nvSpPr>
        <p:spPr>
          <a:xfrm>
            <a:off x="8497999" y="4688758"/>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445025"/>
            <a:ext cx="8520599" cy="572699"/>
          </a:xfrm>
          <a:prstGeom prst="rect">
            <a:avLst/>
          </a:prstGeom>
          <a:noFill/>
          <a:ln>
            <a:noFill/>
          </a:ln>
        </p:spPr>
        <p:txBody>
          <a:bodyPr anchorCtr="0" anchor="t" bIns="91425" lIns="91425" rIns="91425" tIns="91425"/>
          <a:lstStyle>
            <a:lvl1pPr>
              <a:spcBef>
                <a:spcPts val="0"/>
              </a:spcBef>
              <a:buClr>
                <a:schemeClr val="dk2"/>
              </a:buClr>
              <a:buSzPct val="100000"/>
              <a:buFont typeface="Oswald"/>
              <a:buNone/>
              <a:defRPr sz="3000">
                <a:solidFill>
                  <a:schemeClr val="dk2"/>
                </a:solidFill>
                <a:latin typeface="Oswald"/>
                <a:ea typeface="Oswald"/>
                <a:cs typeface="Oswald"/>
                <a:sym typeface="Oswald"/>
              </a:defRPr>
            </a:lvl1pPr>
            <a:lvl2pPr>
              <a:spcBef>
                <a:spcPts val="0"/>
              </a:spcBef>
              <a:buClr>
                <a:schemeClr val="dk2"/>
              </a:buClr>
              <a:buSzPct val="100000"/>
              <a:buFont typeface="Oswald"/>
              <a:buNone/>
              <a:defRPr sz="3000">
                <a:solidFill>
                  <a:schemeClr val="dk2"/>
                </a:solidFill>
                <a:latin typeface="Oswald"/>
                <a:ea typeface="Oswald"/>
                <a:cs typeface="Oswald"/>
                <a:sym typeface="Oswald"/>
              </a:defRPr>
            </a:lvl2pPr>
            <a:lvl3pPr>
              <a:spcBef>
                <a:spcPts val="0"/>
              </a:spcBef>
              <a:buClr>
                <a:schemeClr val="dk2"/>
              </a:buClr>
              <a:buSzPct val="100000"/>
              <a:buFont typeface="Oswald"/>
              <a:buNone/>
              <a:defRPr sz="3000">
                <a:solidFill>
                  <a:schemeClr val="dk2"/>
                </a:solidFill>
                <a:latin typeface="Oswald"/>
                <a:ea typeface="Oswald"/>
                <a:cs typeface="Oswald"/>
                <a:sym typeface="Oswald"/>
              </a:defRPr>
            </a:lvl3pPr>
            <a:lvl4pPr>
              <a:spcBef>
                <a:spcPts val="0"/>
              </a:spcBef>
              <a:buClr>
                <a:schemeClr val="dk2"/>
              </a:buClr>
              <a:buSzPct val="100000"/>
              <a:buFont typeface="Oswald"/>
              <a:buNone/>
              <a:defRPr sz="3000">
                <a:solidFill>
                  <a:schemeClr val="dk2"/>
                </a:solidFill>
                <a:latin typeface="Oswald"/>
                <a:ea typeface="Oswald"/>
                <a:cs typeface="Oswald"/>
                <a:sym typeface="Oswald"/>
              </a:defRPr>
            </a:lvl4pPr>
            <a:lvl5pPr>
              <a:spcBef>
                <a:spcPts val="0"/>
              </a:spcBef>
              <a:buClr>
                <a:schemeClr val="dk2"/>
              </a:buClr>
              <a:buSzPct val="100000"/>
              <a:buFont typeface="Oswald"/>
              <a:buNone/>
              <a:defRPr sz="3000">
                <a:solidFill>
                  <a:schemeClr val="dk2"/>
                </a:solidFill>
                <a:latin typeface="Oswald"/>
                <a:ea typeface="Oswald"/>
                <a:cs typeface="Oswald"/>
                <a:sym typeface="Oswald"/>
              </a:defRPr>
            </a:lvl5pPr>
            <a:lvl6pPr>
              <a:spcBef>
                <a:spcPts val="0"/>
              </a:spcBef>
              <a:buClr>
                <a:schemeClr val="dk2"/>
              </a:buClr>
              <a:buSzPct val="100000"/>
              <a:buFont typeface="Oswald"/>
              <a:buNone/>
              <a:defRPr sz="3000">
                <a:solidFill>
                  <a:schemeClr val="dk2"/>
                </a:solidFill>
                <a:latin typeface="Oswald"/>
                <a:ea typeface="Oswald"/>
                <a:cs typeface="Oswald"/>
                <a:sym typeface="Oswald"/>
              </a:defRPr>
            </a:lvl6pPr>
            <a:lvl7pPr>
              <a:spcBef>
                <a:spcPts val="0"/>
              </a:spcBef>
              <a:buClr>
                <a:schemeClr val="dk2"/>
              </a:buClr>
              <a:buSzPct val="100000"/>
              <a:buFont typeface="Oswald"/>
              <a:buNone/>
              <a:defRPr sz="3000">
                <a:solidFill>
                  <a:schemeClr val="dk2"/>
                </a:solidFill>
                <a:latin typeface="Oswald"/>
                <a:ea typeface="Oswald"/>
                <a:cs typeface="Oswald"/>
                <a:sym typeface="Oswald"/>
              </a:defRPr>
            </a:lvl7pPr>
            <a:lvl8pPr>
              <a:spcBef>
                <a:spcPts val="0"/>
              </a:spcBef>
              <a:buClr>
                <a:schemeClr val="dk2"/>
              </a:buClr>
              <a:buSzPct val="100000"/>
              <a:buFont typeface="Oswald"/>
              <a:buNone/>
              <a:defRPr sz="3000">
                <a:solidFill>
                  <a:schemeClr val="dk2"/>
                </a:solidFill>
                <a:latin typeface="Oswald"/>
                <a:ea typeface="Oswald"/>
                <a:cs typeface="Oswald"/>
                <a:sym typeface="Oswald"/>
              </a:defRPr>
            </a:lvl8pPr>
            <a:lvl9pPr>
              <a:spcBef>
                <a:spcPts val="0"/>
              </a:spcBef>
              <a:buClr>
                <a:schemeClr val="dk2"/>
              </a:buClr>
              <a:buSzPct val="100000"/>
              <a:buFont typeface="Oswald"/>
              <a:buNone/>
              <a:defRPr sz="3000">
                <a:solidFill>
                  <a:schemeClr val="dk2"/>
                </a:solidFill>
                <a:latin typeface="Oswald"/>
                <a:ea typeface="Oswald"/>
                <a:cs typeface="Oswald"/>
                <a:sym typeface="Oswald"/>
              </a:defRPr>
            </a:lvl9pPr>
          </a:lstStyle>
          <a:p/>
        </p:txBody>
      </p:sp>
      <p:sp>
        <p:nvSpPr>
          <p:cNvPr id="6" name="Shape 6"/>
          <p:cNvSpPr txBox="1"/>
          <p:nvPr>
            <p:ph idx="1" type="body"/>
          </p:nvPr>
        </p:nvSpPr>
        <p:spPr>
          <a:xfrm>
            <a:off x="311700" y="1234075"/>
            <a:ext cx="8520599" cy="33348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buFont typeface="Playfair Display"/>
              <a:defRPr sz="1800">
                <a:solidFill>
                  <a:schemeClr val="dk2"/>
                </a:solidFill>
                <a:latin typeface="Playfair Display"/>
                <a:ea typeface="Playfair Display"/>
                <a:cs typeface="Playfair Display"/>
                <a:sym typeface="Playfair Display"/>
              </a:defRPr>
            </a:lvl1pPr>
            <a:lvl2pPr>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2pPr>
            <a:lvl3pPr>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3pPr>
            <a:lvl4pPr>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4pPr>
            <a:lvl5pPr>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5pPr>
            <a:lvl6pPr>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6pPr>
            <a:lvl7pPr>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7pPr>
            <a:lvl8pPr>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8pPr>
            <a:lvl9pPr>
              <a:lnSpc>
                <a:spcPct val="115000"/>
              </a:lnSpc>
              <a:spcBef>
                <a:spcPts val="0"/>
              </a:spcBef>
              <a:spcAft>
                <a:spcPts val="1600"/>
              </a:spcAft>
              <a:buClr>
                <a:schemeClr val="dk2"/>
              </a:buClr>
              <a:buFont typeface="Playfair Display"/>
              <a:defRPr>
                <a:solidFill>
                  <a:schemeClr val="dk2"/>
                </a:solidFill>
                <a:latin typeface="Playfair Display"/>
                <a:ea typeface="Playfair Display"/>
                <a:cs typeface="Playfair Display"/>
                <a:sym typeface="Playfair Display"/>
              </a:defRPr>
            </a:lvl9pPr>
          </a:lstStyle>
          <a:p/>
        </p:txBody>
      </p:sp>
      <p:sp>
        <p:nvSpPr>
          <p:cNvPr id="7" name="Shape 7"/>
          <p:cNvSpPr txBox="1"/>
          <p:nvPr>
            <p:ph idx="12" type="sldNum"/>
          </p:nvPr>
        </p:nvSpPr>
        <p:spPr>
          <a:xfrm>
            <a:off x="8497999" y="4688758"/>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dk2"/>
                </a:solidFill>
                <a:latin typeface="Playfair Display"/>
                <a:ea typeface="Playfair Display"/>
                <a:cs typeface="Playfair Display"/>
                <a:sym typeface="Playfair Display"/>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07.png"/><Relationship Id="rId4" Type="http://schemas.openxmlformats.org/officeDocument/2006/relationships/image" Target="../media/image0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education.jlab.org/itselemental/ele001.html" TargetMode="External"/><Relationship Id="rId4" Type="http://schemas.openxmlformats.org/officeDocument/2006/relationships/hyperlink" Target="http://education.jlab.org/itselemental/ele008.html" TargetMode="External"/><Relationship Id="rId5" Type="http://schemas.openxmlformats.org/officeDocument/2006/relationships/hyperlink" Target="http://education.jlab.org/itselemental/ele079.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tudyjams.scholastic.com/studyjams/jams/science/matter/atoms.ht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31.png"/><Relationship Id="rId6"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youtube.com/watch?v=QTGGT3LXAn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docs.google.com/presentation/d/1vUAJIQiefAOIg1KK6exv1mSN4uiMraB93LGzeWAnGJE/edit#slide=id.gc9b3647b8_1_13" TargetMode="External"/><Relationship Id="rId4" Type="http://schemas.openxmlformats.org/officeDocument/2006/relationships/hyperlink" Target="https://docs.google.com/presentation/d/1vUAJIQiefAOIg1KK6exv1mSN4uiMraB93LGzeWAnGJE/edit#slide=id.gc9b3647b8_1_3" TargetMode="External"/><Relationship Id="rId10" Type="http://schemas.openxmlformats.org/officeDocument/2006/relationships/hyperlink" Target="https://docs.google.com/presentation/d/1vUAJIQiefAOIg1KK6exv1mSN4uiMraB93LGzeWAnGJE/edit#slide=id.gc9ea91010_0_11" TargetMode="External"/><Relationship Id="rId9" Type="http://schemas.openxmlformats.org/officeDocument/2006/relationships/hyperlink" Target="https://www.google.com/search?q=image+of+the+first+10+elements+of+the+periodic+table&amp;espv=2&amp;biw=1920&amp;bih=971&amp;tbm=isch&amp;imgil=n4sU-oU4djl5cM%253A%253BaX3WSYw1xq_0rM%253Bhttp%25253A%25252F%25252Fwww.middleschoolchemistry.com%25252Fmultimedia%25252Fchapter4%25252Flesson2&amp;source=iu&amp;pf=m&amp;fir=n4sU-oU4djl5cM%253A%252CaX3WSYw1xq_0rM%252C_&amp;usg=__3WwslgeKk9Q_hkWPA9HBVi7QJq0%3D&amp;ved=0CDAQyjdqFQoTCLLyiKHelcgCFUyGDQodn94G-w&amp;ei=gBoHVrKyGsyMNp-9m9gP#imgrc=n4sU-oU4djl5cM%3A&amp;usg=__3WwslgeKk9Q_hkWPA9HBVi7QJq0%3D" TargetMode="External"/><Relationship Id="rId5" Type="http://schemas.openxmlformats.org/officeDocument/2006/relationships/hyperlink" Target="https://docs.google.com/presentation/d/1vUAJIQiefAOIg1KK6exv1mSN4uiMraB93LGzeWAnGJE/edit#slide=id.gc9b3647b8_1_3" TargetMode="External"/><Relationship Id="rId6" Type="http://schemas.openxmlformats.org/officeDocument/2006/relationships/hyperlink" Target="https://www.google.com/search?q=image+of+playing+card&amp;espv=2&amp;biw=1920&amp;bih=971&amp;tbm=isch&amp;imgil=Fjm8eRrhH8euZM%253A%253Bd2Jn3AxivcagGM%253Bhttp%25253A%25252F%25252Fwww.eventhubs.com%25252Fnews%25252F2014%25252Ffeb%25252F26%25252Fkiller-instincts-combo-system-creation-began-standard-deck-playing-cards%25252F&amp;source=iu&amp;pf=m&amp;fir=Fjm8eRrhH8euZM%253A%252Cd2Jn3AxivcagGM%252C_&amp;usg=__5DNnYBNttt861IpOGzpqVWI1e2U%3D&amp;ved=0CDYQyjdqFQoTCMft8IzYlcgCFYXMgAodId8KvQ&amp;ei=CxQHVoe8HYWZgwShvqvoCw#imgrc=Fjm8eRrhH8euZM%3A&amp;usg=__5DNnYBNttt861IpOGzpqVWI1e2U%3D" TargetMode="External"/><Relationship Id="rId7" Type="http://schemas.openxmlformats.org/officeDocument/2006/relationships/hyperlink" Target="https://docs.google.com/presentation/d/1vUAJIQiefAOIg1KK6exv1mSN4uiMraB93LGzeWAnGJE/edit#slide=id.gc9e0b8d84_0_19" TargetMode="External"/><Relationship Id="rId8" Type="http://schemas.openxmlformats.org/officeDocument/2006/relationships/hyperlink" Target="https://www.google.com/search?q=image+of+an+atom&amp;espv=2&amp;biw=1920&amp;bih=971&amp;tbm=isch&amp;tbo=u&amp;source=univ&amp;sa=X&amp;ved=0CDUQ7AlqFQoTCOeo1tfblcgCFQOUDQod7mcEVw#imgrc=FIt0HVXERl1yDM%3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6.png"/><Relationship Id="rId4" Type="http://schemas.openxmlformats.org/officeDocument/2006/relationships/image" Target="../media/image02.png"/><Relationship Id="rId5" Type="http://schemas.openxmlformats.org/officeDocument/2006/relationships/image" Target="../media/image09.png"/><Relationship Id="rId6" Type="http://schemas.openxmlformats.org/officeDocument/2006/relationships/image" Target="../media/image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1.png"/><Relationship Id="rId4" Type="http://schemas.openxmlformats.org/officeDocument/2006/relationships/image" Target="../media/image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type="ctrTitle"/>
          </p:nvPr>
        </p:nvSpPr>
        <p:spPr>
          <a:xfrm>
            <a:off x="344250" y="1403850"/>
            <a:ext cx="8455500" cy="2146800"/>
          </a:xfrm>
          <a:prstGeom prst="rect">
            <a:avLst/>
          </a:prstGeom>
        </p:spPr>
        <p:txBody>
          <a:bodyPr anchorCtr="0" anchor="ctr" bIns="91425" lIns="91425" rIns="91425" tIns="91425">
            <a:noAutofit/>
          </a:bodyPr>
          <a:lstStyle/>
          <a:p>
            <a:pPr>
              <a:spcBef>
                <a:spcPts val="0"/>
              </a:spcBef>
              <a:buNone/>
            </a:pPr>
            <a:r>
              <a:rPr lang="en"/>
              <a:t>Atoms, Molecules and Elements</a:t>
            </a:r>
          </a:p>
        </p:txBody>
      </p:sp>
      <p:sp>
        <p:nvSpPr>
          <p:cNvPr id="55" name="Shape 55"/>
          <p:cNvSpPr txBox="1"/>
          <p:nvPr>
            <p:ph idx="1" type="subTitle"/>
          </p:nvPr>
        </p:nvSpPr>
        <p:spPr>
          <a:xfrm>
            <a:off x="344250" y="3550650"/>
            <a:ext cx="4910100" cy="577799"/>
          </a:xfrm>
          <a:prstGeom prst="rect">
            <a:avLst/>
          </a:prstGeom>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x="0" y="0"/>
          <a:ext cx="0" cy="0"/>
          <a:chOff x="0" y="0"/>
          <a:chExt cx="0" cy="0"/>
        </a:xfrm>
      </p:grpSpPr>
      <p:sp>
        <p:nvSpPr>
          <p:cNvPr id="117" name="Shape 117"/>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t/>
            </a:r>
            <a:endParaRPr/>
          </a:p>
        </p:txBody>
      </p:sp>
      <p:sp>
        <p:nvSpPr>
          <p:cNvPr id="118" name="Shape 118"/>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t/>
            </a:r>
            <a:endParaRPr/>
          </a:p>
        </p:txBody>
      </p:sp>
      <p:pic>
        <p:nvPicPr>
          <p:cNvPr id="119" name="Shape 119"/>
          <p:cNvPicPr preferRelativeResize="0"/>
          <p:nvPr/>
        </p:nvPicPr>
        <p:blipFill>
          <a:blip r:embed="rId3">
            <a:alphaModFix/>
          </a:blip>
          <a:stretch>
            <a:fillRect/>
          </a:stretch>
        </p:blipFill>
        <p:spPr>
          <a:xfrm>
            <a:off x="311700" y="281750"/>
            <a:ext cx="7237625" cy="458000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Not all atoms look alike!</a:t>
            </a:r>
          </a:p>
        </p:txBody>
      </p:sp>
      <p:sp>
        <p:nvSpPr>
          <p:cNvPr id="125" name="Shape 125"/>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rPr lang="en"/>
              <a:t>What do you do you notice between these two atoms?</a:t>
            </a:r>
          </a:p>
        </p:txBody>
      </p:sp>
      <p:pic>
        <p:nvPicPr>
          <p:cNvPr id="126" name="Shape 126"/>
          <p:cNvPicPr preferRelativeResize="0"/>
          <p:nvPr/>
        </p:nvPicPr>
        <p:blipFill>
          <a:blip r:embed="rId3">
            <a:alphaModFix/>
          </a:blip>
          <a:stretch>
            <a:fillRect/>
          </a:stretch>
        </p:blipFill>
        <p:spPr>
          <a:xfrm>
            <a:off x="1821525" y="1835475"/>
            <a:ext cx="5307300" cy="281234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x="0" y="0"/>
          <a:ext cx="0" cy="0"/>
          <a:chOff x="0" y="0"/>
          <a:chExt cx="0" cy="0"/>
        </a:xfrm>
      </p:grpSpPr>
      <p:sp>
        <p:nvSpPr>
          <p:cNvPr id="131" name="Shape 131"/>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sz="2400"/>
              <a:t>Elements are identified by letter and number</a:t>
            </a:r>
          </a:p>
        </p:txBody>
      </p:sp>
      <p:sp>
        <p:nvSpPr>
          <p:cNvPr id="132" name="Shape 132"/>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rPr lang="en"/>
              <a:t>The number of protons (+ in the nucleus) and electrons circling, which is the same number, give the element its spot on the periodic table. This is its atomic number</a:t>
            </a:r>
          </a:p>
        </p:txBody>
      </p:sp>
      <p:pic>
        <p:nvPicPr>
          <p:cNvPr id="133" name="Shape 133"/>
          <p:cNvPicPr preferRelativeResize="0"/>
          <p:nvPr/>
        </p:nvPicPr>
        <p:blipFill>
          <a:blip r:embed="rId3">
            <a:alphaModFix/>
          </a:blip>
          <a:stretch>
            <a:fillRect/>
          </a:stretch>
        </p:blipFill>
        <p:spPr>
          <a:xfrm>
            <a:off x="5241675" y="2080075"/>
            <a:ext cx="3623399" cy="2415599"/>
          </a:xfrm>
          <a:prstGeom prst="rect">
            <a:avLst/>
          </a:prstGeom>
          <a:noFill/>
          <a:ln>
            <a:noFill/>
          </a:ln>
        </p:spPr>
      </p:pic>
      <p:pic>
        <p:nvPicPr>
          <p:cNvPr id="134" name="Shape 134"/>
          <p:cNvPicPr preferRelativeResize="0"/>
          <p:nvPr/>
        </p:nvPicPr>
        <p:blipFill>
          <a:blip r:embed="rId4">
            <a:alphaModFix/>
          </a:blip>
          <a:stretch>
            <a:fillRect/>
          </a:stretch>
        </p:blipFill>
        <p:spPr>
          <a:xfrm>
            <a:off x="1398875" y="2005825"/>
            <a:ext cx="3790450" cy="2891424"/>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sp>
        <p:nvSpPr>
          <p:cNvPr id="139" name="Shape 139"/>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What kind of atom is this?</a:t>
            </a:r>
          </a:p>
        </p:txBody>
      </p:sp>
      <p:sp>
        <p:nvSpPr>
          <p:cNvPr id="140" name="Shape 140"/>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t/>
            </a:r>
            <a:endParaRPr/>
          </a:p>
        </p:txBody>
      </p:sp>
      <p:pic>
        <p:nvPicPr>
          <p:cNvPr id="141" name="Shape 141"/>
          <p:cNvPicPr preferRelativeResize="0"/>
          <p:nvPr/>
        </p:nvPicPr>
        <p:blipFill>
          <a:blip r:embed="rId3">
            <a:alphaModFix/>
          </a:blip>
          <a:stretch>
            <a:fillRect/>
          </a:stretch>
        </p:blipFill>
        <p:spPr>
          <a:xfrm>
            <a:off x="447126" y="1618674"/>
            <a:ext cx="4371677" cy="3334799"/>
          </a:xfrm>
          <a:prstGeom prst="rect">
            <a:avLst/>
          </a:prstGeom>
          <a:noFill/>
          <a:ln>
            <a:noFill/>
          </a:ln>
        </p:spPr>
      </p:pic>
      <p:pic>
        <p:nvPicPr>
          <p:cNvPr id="142" name="Shape 142"/>
          <p:cNvPicPr preferRelativeResize="0"/>
          <p:nvPr/>
        </p:nvPicPr>
        <p:blipFill>
          <a:blip r:embed="rId4">
            <a:alphaModFix/>
          </a:blip>
          <a:stretch>
            <a:fillRect/>
          </a:stretch>
        </p:blipFill>
        <p:spPr>
          <a:xfrm>
            <a:off x="4918775" y="2109823"/>
            <a:ext cx="3493500" cy="19420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sp>
        <p:nvSpPr>
          <p:cNvPr id="147" name="Shape 147"/>
          <p:cNvSpPr txBox="1"/>
          <p:nvPr>
            <p:ph type="title"/>
          </p:nvPr>
        </p:nvSpPr>
        <p:spPr>
          <a:xfrm>
            <a:off x="311700" y="372950"/>
            <a:ext cx="8520599" cy="572699"/>
          </a:xfrm>
          <a:prstGeom prst="rect">
            <a:avLst/>
          </a:prstGeom>
        </p:spPr>
        <p:txBody>
          <a:bodyPr anchorCtr="0" anchor="t" bIns="91425" lIns="91425" rIns="91425" tIns="91425">
            <a:noAutofit/>
          </a:bodyPr>
          <a:lstStyle/>
          <a:p>
            <a:pPr>
              <a:spcBef>
                <a:spcPts val="0"/>
              </a:spcBef>
              <a:buNone/>
            </a:pPr>
            <a:r>
              <a:rPr lang="en"/>
              <a:t>Elements</a:t>
            </a:r>
          </a:p>
        </p:txBody>
      </p:sp>
      <p:sp>
        <p:nvSpPr>
          <p:cNvPr id="148" name="Shape 148"/>
          <p:cNvSpPr txBox="1"/>
          <p:nvPr>
            <p:ph idx="1" type="body"/>
          </p:nvPr>
        </p:nvSpPr>
        <p:spPr>
          <a:xfrm>
            <a:off x="311700" y="1234075"/>
            <a:ext cx="8520599" cy="3334800"/>
          </a:xfrm>
          <a:prstGeom prst="rect">
            <a:avLst/>
          </a:prstGeom>
        </p:spPr>
        <p:txBody>
          <a:bodyPr anchorCtr="0" anchor="t" bIns="91425" lIns="91425" rIns="91425" tIns="91425">
            <a:noAutofit/>
          </a:bodyPr>
          <a:lstStyle/>
          <a:p>
            <a:pPr rtl="0">
              <a:spcBef>
                <a:spcPts val="0"/>
              </a:spcBef>
              <a:buNone/>
            </a:pPr>
            <a:r>
              <a:rPr lang="en"/>
              <a:t>Elements are pure substances made up of only one kind of atom</a:t>
            </a:r>
          </a:p>
          <a:p>
            <a:pPr>
              <a:spcBef>
                <a:spcPts val="0"/>
              </a:spcBef>
              <a:buNone/>
            </a:pPr>
            <a:r>
              <a:t/>
            </a:r>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sp>
        <p:nvSpPr>
          <p:cNvPr id="153" name="Shape 153"/>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sz="2400"/>
              <a:t>Wow - there are 118 elements and more are being discovered!</a:t>
            </a:r>
          </a:p>
        </p:txBody>
      </p:sp>
      <p:sp>
        <p:nvSpPr>
          <p:cNvPr id="154" name="Shape 154"/>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t/>
            </a:r>
            <a:endParaRPr/>
          </a:p>
        </p:txBody>
      </p:sp>
      <p:pic>
        <p:nvPicPr>
          <p:cNvPr id="155" name="Shape 155"/>
          <p:cNvPicPr preferRelativeResize="0"/>
          <p:nvPr/>
        </p:nvPicPr>
        <p:blipFill>
          <a:blip r:embed="rId3">
            <a:alphaModFix/>
          </a:blip>
          <a:stretch>
            <a:fillRect/>
          </a:stretch>
        </p:blipFill>
        <p:spPr>
          <a:xfrm>
            <a:off x="589700" y="1315825"/>
            <a:ext cx="8026474" cy="365615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Elemental Ice Cream Store</a:t>
            </a:r>
          </a:p>
        </p:txBody>
      </p:sp>
      <p:sp>
        <p:nvSpPr>
          <p:cNvPr id="161" name="Shape 161"/>
          <p:cNvSpPr txBox="1"/>
          <p:nvPr>
            <p:ph idx="1" type="body"/>
          </p:nvPr>
        </p:nvSpPr>
        <p:spPr>
          <a:xfrm>
            <a:off x="265825" y="1135800"/>
            <a:ext cx="8520599" cy="3334800"/>
          </a:xfrm>
          <a:prstGeom prst="rect">
            <a:avLst/>
          </a:prstGeom>
        </p:spPr>
        <p:txBody>
          <a:bodyPr anchorCtr="0" anchor="t" bIns="91425" lIns="91425" rIns="91425" tIns="91425">
            <a:noAutofit/>
          </a:bodyPr>
          <a:lstStyle/>
          <a:p>
            <a:pPr rtl="0">
              <a:spcBef>
                <a:spcPts val="0"/>
              </a:spcBef>
              <a:buNone/>
            </a:pPr>
            <a:r>
              <a:rPr lang="en"/>
              <a:t>You have just entered the Elemental Ice Cream Store.  It boasts 118 flavors.</a:t>
            </a:r>
          </a:p>
          <a:p>
            <a:pPr rtl="0">
              <a:spcBef>
                <a:spcPts val="0"/>
              </a:spcBef>
              <a:buNone/>
            </a:pPr>
            <a:r>
              <a:rPr lang="en"/>
              <a:t>The smallest size the store can sell you is a scoop.  A scoop is like an atom. </a:t>
            </a:r>
          </a:p>
          <a:p>
            <a:pPr rtl="0">
              <a:spcBef>
                <a:spcPts val="0"/>
              </a:spcBef>
              <a:buNone/>
            </a:pPr>
            <a:r>
              <a:rPr lang="en"/>
              <a:t> </a:t>
            </a:r>
          </a:p>
          <a:p>
            <a:pPr>
              <a:spcBef>
                <a:spcPts val="0"/>
              </a:spcBef>
              <a:buNone/>
            </a:pPr>
            <a:r>
              <a:t/>
            </a:r>
            <a:endParaRPr/>
          </a:p>
        </p:txBody>
      </p:sp>
      <p:pic>
        <p:nvPicPr>
          <p:cNvPr id="162" name="Shape 162"/>
          <p:cNvPicPr preferRelativeResize="0"/>
          <p:nvPr/>
        </p:nvPicPr>
        <p:blipFill>
          <a:blip r:embed="rId3">
            <a:alphaModFix/>
          </a:blip>
          <a:stretch>
            <a:fillRect/>
          </a:stretch>
        </p:blipFill>
        <p:spPr>
          <a:xfrm>
            <a:off x="2928849" y="2102597"/>
            <a:ext cx="3420275" cy="2278074"/>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sp>
        <p:nvSpPr>
          <p:cNvPr id="167" name="Shape 167"/>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sz="2400"/>
              <a:t>What if I want more than one type of elemental ice cream?</a:t>
            </a:r>
          </a:p>
        </p:txBody>
      </p:sp>
      <p:sp>
        <p:nvSpPr>
          <p:cNvPr id="168" name="Shape 168"/>
          <p:cNvSpPr txBox="1"/>
          <p:nvPr>
            <p:ph idx="1" type="body"/>
          </p:nvPr>
        </p:nvSpPr>
        <p:spPr>
          <a:xfrm>
            <a:off x="311700" y="1234075"/>
            <a:ext cx="8520599" cy="3334800"/>
          </a:xfrm>
          <a:prstGeom prst="rect">
            <a:avLst/>
          </a:prstGeom>
          <a:solidFill>
            <a:schemeClr val="lt1"/>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rtl="0">
              <a:spcBef>
                <a:spcPts val="0"/>
              </a:spcBef>
              <a:buNone/>
            </a:pPr>
            <a:r>
              <a:rPr lang="en"/>
              <a:t>Two or more atoms (scoops) that are chemically joined is called a </a:t>
            </a:r>
            <a:r>
              <a:rPr b="1" lang="en" u="sng">
                <a:solidFill>
                  <a:schemeClr val="accent5"/>
                </a:solidFill>
              </a:rPr>
              <a:t>molecule</a:t>
            </a:r>
          </a:p>
          <a:p>
            <a:pPr rtl="0">
              <a:spcBef>
                <a:spcPts val="0"/>
              </a:spcBef>
              <a:buNone/>
            </a:pPr>
            <a:r>
              <a:t/>
            </a:r>
            <a:endParaRPr b="1" u="sng">
              <a:solidFill>
                <a:srgbClr val="000000"/>
              </a:solidFill>
            </a:endParaRPr>
          </a:p>
          <a:p>
            <a:pPr>
              <a:spcBef>
                <a:spcPts val="0"/>
              </a:spcBef>
              <a:buNone/>
            </a:pPr>
            <a:r>
              <a:t/>
            </a:r>
            <a:endParaRPr>
              <a:solidFill>
                <a:srgbClr val="000000"/>
              </a:solidFill>
            </a:endParaRPr>
          </a:p>
        </p:txBody>
      </p:sp>
      <p:pic>
        <p:nvPicPr>
          <p:cNvPr id="169" name="Shape 169"/>
          <p:cNvPicPr preferRelativeResize="0"/>
          <p:nvPr/>
        </p:nvPicPr>
        <p:blipFill>
          <a:blip r:embed="rId3">
            <a:alphaModFix/>
          </a:blip>
          <a:stretch>
            <a:fillRect/>
          </a:stretch>
        </p:blipFill>
        <p:spPr>
          <a:xfrm>
            <a:off x="1517525" y="2059725"/>
            <a:ext cx="3108349" cy="1934199"/>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sp>
        <p:nvSpPr>
          <p:cNvPr id="174" name="Shape 174"/>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Element</a:t>
            </a:r>
          </a:p>
        </p:txBody>
      </p:sp>
      <p:sp>
        <p:nvSpPr>
          <p:cNvPr id="175" name="Shape 175"/>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rPr lang="en"/>
              <a:t>If all the scoops (molecules) are the same type then this is an element like gold or oxygen or any of the other elements on the periodic table.</a:t>
            </a:r>
          </a:p>
        </p:txBody>
      </p:sp>
      <p:pic>
        <p:nvPicPr>
          <p:cNvPr id="176" name="Shape 176"/>
          <p:cNvPicPr preferRelativeResize="0"/>
          <p:nvPr/>
        </p:nvPicPr>
        <p:blipFill>
          <a:blip r:embed="rId3">
            <a:alphaModFix/>
          </a:blip>
          <a:stretch>
            <a:fillRect/>
          </a:stretch>
        </p:blipFill>
        <p:spPr>
          <a:xfrm>
            <a:off x="1517525" y="2059725"/>
            <a:ext cx="3108349" cy="193419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What if I don’t want one type of ice cream?</a:t>
            </a:r>
          </a:p>
        </p:txBody>
      </p:sp>
      <p:sp>
        <p:nvSpPr>
          <p:cNvPr id="182" name="Shape 182"/>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rPr lang="en"/>
              <a:t>Molecules with more than one type of atom are called </a:t>
            </a:r>
            <a:r>
              <a:rPr b="1" lang="en" u="sng">
                <a:solidFill>
                  <a:schemeClr val="accent5"/>
                </a:solidFill>
              </a:rPr>
              <a:t>Compounds.  </a:t>
            </a:r>
            <a:r>
              <a:rPr lang="en">
                <a:solidFill>
                  <a:srgbClr val="000000"/>
                </a:solidFill>
              </a:rPr>
              <a:t>Compounds are made up of more than one element.  Water or H2O is a great example.  This compound is made up of two molecules of hydrogen and one of oxygen.</a:t>
            </a:r>
          </a:p>
        </p:txBody>
      </p:sp>
      <p:pic>
        <p:nvPicPr>
          <p:cNvPr id="183" name="Shape 183"/>
          <p:cNvPicPr preferRelativeResize="0"/>
          <p:nvPr/>
        </p:nvPicPr>
        <p:blipFill>
          <a:blip r:embed="rId3">
            <a:alphaModFix/>
          </a:blip>
          <a:stretch>
            <a:fillRect/>
          </a:stretch>
        </p:blipFill>
        <p:spPr>
          <a:xfrm>
            <a:off x="3420275" y="2424325"/>
            <a:ext cx="1960250" cy="214455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Warm Up - PENNIES</a:t>
            </a:r>
          </a:p>
        </p:txBody>
      </p:sp>
      <p:sp>
        <p:nvSpPr>
          <p:cNvPr id="61" name="Shape 61"/>
          <p:cNvSpPr txBox="1"/>
          <p:nvPr>
            <p:ph idx="1" type="body"/>
          </p:nvPr>
        </p:nvSpPr>
        <p:spPr>
          <a:xfrm>
            <a:off x="311700" y="1234075"/>
            <a:ext cx="8520599" cy="3909299"/>
          </a:xfrm>
          <a:prstGeom prst="rect">
            <a:avLst/>
          </a:prstGeom>
        </p:spPr>
        <p:txBody>
          <a:bodyPr anchorCtr="0" anchor="t" bIns="91425" lIns="91425" rIns="91425" tIns="91425">
            <a:noAutofit/>
          </a:bodyPr>
          <a:lstStyle/>
          <a:p>
            <a:pPr lvl="0" rtl="0">
              <a:spcBef>
                <a:spcPts val="0"/>
              </a:spcBef>
              <a:buClr>
                <a:schemeClr val="dk2"/>
              </a:buClr>
              <a:buFont typeface="Arial"/>
              <a:buNone/>
            </a:pPr>
            <a:r>
              <a:t/>
            </a:r>
            <a:endParaRPr/>
          </a:p>
          <a:p>
            <a:pPr lvl="0" rtl="0">
              <a:spcBef>
                <a:spcPts val="0"/>
              </a:spcBef>
              <a:buClr>
                <a:schemeClr val="dk2"/>
              </a:buClr>
              <a:buSzPct val="61111"/>
              <a:buFont typeface="Arial"/>
              <a:buNone/>
            </a:pPr>
            <a:r>
              <a:rPr lang="en"/>
              <a:t>A shiny new penny is made up of atoms. Put an X next to all the</a:t>
            </a:r>
          </a:p>
          <a:p>
            <a:pPr lvl="0" rtl="0">
              <a:spcBef>
                <a:spcPts val="0"/>
              </a:spcBef>
              <a:buClr>
                <a:schemeClr val="dk2"/>
              </a:buClr>
              <a:buSzPct val="61111"/>
              <a:buFont typeface="Arial"/>
              <a:buNone/>
            </a:pPr>
            <a:r>
              <a:rPr lang="en"/>
              <a:t>things on the list that describe the atoms that make up the shiny new penny.</a:t>
            </a:r>
          </a:p>
          <a:p>
            <a:pPr lvl="0" rtl="0">
              <a:spcBef>
                <a:spcPts val="0"/>
              </a:spcBef>
              <a:buClr>
                <a:schemeClr val="dk2"/>
              </a:buClr>
              <a:buSzPct val="61111"/>
              <a:buFont typeface="Arial"/>
              <a:buNone/>
            </a:pPr>
            <a:r>
              <a:rPr lang="en"/>
              <a:t>___ hard   ___ soft  ___ always moving    ___ do not move</a:t>
            </a:r>
          </a:p>
          <a:p>
            <a:pPr lvl="0" rtl="0">
              <a:spcBef>
                <a:spcPts val="0"/>
              </a:spcBef>
              <a:buClr>
                <a:schemeClr val="dk2"/>
              </a:buClr>
              <a:buSzPct val="61111"/>
              <a:buFont typeface="Arial"/>
              <a:buNone/>
            </a:pPr>
            <a:r>
              <a:rPr lang="en"/>
              <a:t>___ solid   ___ copper-colored  ___ cold   ___ warm ___ shiny  ___ dull</a:t>
            </a:r>
          </a:p>
          <a:p>
            <a:pPr lvl="0" rtl="0">
              <a:spcBef>
                <a:spcPts val="0"/>
              </a:spcBef>
              <a:buClr>
                <a:schemeClr val="dk2"/>
              </a:buClr>
              <a:buSzPct val="61111"/>
              <a:buFont typeface="Arial"/>
              <a:buNone/>
            </a:pPr>
            <a:r>
              <a:rPr lang="en"/>
              <a:t>___ very small   ___ has mass ___ made of smaller particles </a:t>
            </a:r>
          </a:p>
          <a:p>
            <a:pPr lvl="0" rtl="0">
              <a:spcBef>
                <a:spcPts val="0"/>
              </a:spcBef>
              <a:buClr>
                <a:schemeClr val="dk2"/>
              </a:buClr>
              <a:buSzPct val="61111"/>
              <a:buFont typeface="Arial"/>
              <a:buNone/>
            </a:pPr>
            <a:r>
              <a:rPr lang="en"/>
              <a:t>___ contains mostly empty space</a:t>
            </a: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lvl="0" rtl="0">
              <a:spcBef>
                <a:spcPts val="0"/>
              </a:spcBef>
              <a:buClr>
                <a:schemeClr val="dk2"/>
              </a:buClr>
              <a:buFont typeface="Arial"/>
              <a:buNone/>
            </a:pPr>
            <a:r>
              <a:t/>
            </a:r>
            <a:endParaRPr/>
          </a:p>
          <a:p>
            <a:pPr>
              <a:spcBef>
                <a:spcPts val="0"/>
              </a:spcBef>
              <a:buNone/>
            </a:pPr>
            <a:r>
              <a:t/>
            </a:r>
            <a:endParaRPr/>
          </a:p>
        </p:txBody>
      </p:sp>
      <p:pic>
        <p:nvPicPr>
          <p:cNvPr id="62" name="Shape 62"/>
          <p:cNvPicPr preferRelativeResize="0"/>
          <p:nvPr/>
        </p:nvPicPr>
        <p:blipFill>
          <a:blip r:embed="rId3">
            <a:alphaModFix/>
          </a:blip>
          <a:stretch>
            <a:fillRect/>
          </a:stretch>
        </p:blipFill>
        <p:spPr>
          <a:xfrm>
            <a:off x="5778601" y="152400"/>
            <a:ext cx="1520975" cy="1518949"/>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Water</a:t>
            </a:r>
          </a:p>
        </p:txBody>
      </p:sp>
      <p:sp>
        <p:nvSpPr>
          <p:cNvPr id="189" name="Shape 189"/>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t/>
            </a:r>
            <a:endParaRPr/>
          </a:p>
        </p:txBody>
      </p:sp>
      <p:pic>
        <p:nvPicPr>
          <p:cNvPr id="190" name="Shape 190"/>
          <p:cNvPicPr preferRelativeResize="0"/>
          <p:nvPr/>
        </p:nvPicPr>
        <p:blipFill>
          <a:blip r:embed="rId3">
            <a:alphaModFix/>
          </a:blip>
          <a:stretch>
            <a:fillRect/>
          </a:stretch>
        </p:blipFill>
        <p:spPr>
          <a:xfrm>
            <a:off x="399675" y="1234075"/>
            <a:ext cx="2784350" cy="2900374"/>
          </a:xfrm>
          <a:prstGeom prst="rect">
            <a:avLst/>
          </a:prstGeom>
          <a:noFill/>
          <a:ln>
            <a:noFill/>
          </a:ln>
        </p:spPr>
      </p:pic>
      <p:pic>
        <p:nvPicPr>
          <p:cNvPr id="191" name="Shape 191"/>
          <p:cNvPicPr preferRelativeResize="0"/>
          <p:nvPr/>
        </p:nvPicPr>
        <p:blipFill>
          <a:blip r:embed="rId4">
            <a:alphaModFix/>
          </a:blip>
          <a:stretch>
            <a:fillRect/>
          </a:stretch>
        </p:blipFill>
        <p:spPr>
          <a:xfrm>
            <a:off x="3491550" y="1234075"/>
            <a:ext cx="4868274" cy="27890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sz="2400"/>
              <a:t>Molecules can have the same type of atom or different types</a:t>
            </a:r>
          </a:p>
        </p:txBody>
      </p:sp>
      <p:sp>
        <p:nvSpPr>
          <p:cNvPr id="197" name="Shape 197"/>
          <p:cNvSpPr txBox="1"/>
          <p:nvPr>
            <p:ph idx="1" type="body"/>
          </p:nvPr>
        </p:nvSpPr>
        <p:spPr>
          <a:xfrm>
            <a:off x="239625" y="1266850"/>
            <a:ext cx="8520599" cy="3334800"/>
          </a:xfrm>
          <a:prstGeom prst="rect">
            <a:avLst/>
          </a:prstGeom>
          <a:solidFill>
            <a:schemeClr val="lt1"/>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t/>
            </a:r>
            <a:endParaRPr b="1" u="sng">
              <a:solidFill>
                <a:schemeClr val="accent5"/>
              </a:solidFill>
            </a:endParaRPr>
          </a:p>
          <a:p>
            <a:pPr lvl="0" rtl="0">
              <a:spcBef>
                <a:spcPts val="0"/>
              </a:spcBef>
              <a:buNone/>
            </a:pPr>
            <a:r>
              <a:t/>
            </a:r>
            <a:endParaRPr b="1" u="sng">
              <a:solidFill>
                <a:srgbClr val="000000"/>
              </a:solidFill>
            </a:endParaRPr>
          </a:p>
          <a:p>
            <a:pPr lvl="0" rtl="0">
              <a:spcBef>
                <a:spcPts val="0"/>
              </a:spcBef>
              <a:buNone/>
            </a:pPr>
            <a:r>
              <a:t/>
            </a:r>
            <a:endParaRPr>
              <a:solidFill>
                <a:srgbClr val="000000"/>
              </a:solidFill>
            </a:endParaRPr>
          </a:p>
        </p:txBody>
      </p:sp>
      <p:pic>
        <p:nvPicPr>
          <p:cNvPr id="198" name="Shape 198"/>
          <p:cNvPicPr preferRelativeResize="0"/>
          <p:nvPr/>
        </p:nvPicPr>
        <p:blipFill>
          <a:blip r:embed="rId3">
            <a:alphaModFix/>
          </a:blip>
          <a:stretch>
            <a:fillRect/>
          </a:stretch>
        </p:blipFill>
        <p:spPr>
          <a:xfrm>
            <a:off x="6106675" y="1755575"/>
            <a:ext cx="1960250" cy="2486875"/>
          </a:xfrm>
          <a:prstGeom prst="rect">
            <a:avLst/>
          </a:prstGeom>
          <a:noFill/>
          <a:ln>
            <a:noFill/>
          </a:ln>
        </p:spPr>
      </p:pic>
      <p:pic>
        <p:nvPicPr>
          <p:cNvPr id="199" name="Shape 199"/>
          <p:cNvPicPr preferRelativeResize="0"/>
          <p:nvPr/>
        </p:nvPicPr>
        <p:blipFill>
          <a:blip r:embed="rId4">
            <a:alphaModFix/>
          </a:blip>
          <a:stretch>
            <a:fillRect/>
          </a:stretch>
        </p:blipFill>
        <p:spPr>
          <a:xfrm>
            <a:off x="1458599" y="2361124"/>
            <a:ext cx="2230350" cy="1934199"/>
          </a:xfrm>
          <a:prstGeom prst="rect">
            <a:avLst/>
          </a:prstGeom>
          <a:noFill/>
          <a:ln>
            <a:noFill/>
          </a:ln>
        </p:spPr>
      </p:pic>
      <p:sp>
        <p:nvSpPr>
          <p:cNvPr id="200" name="Shape 200"/>
          <p:cNvSpPr txBox="1"/>
          <p:nvPr/>
        </p:nvSpPr>
        <p:spPr>
          <a:xfrm>
            <a:off x="1336650" y="1657725"/>
            <a:ext cx="2352299" cy="543899"/>
          </a:xfrm>
          <a:prstGeom prst="rect">
            <a:avLst/>
          </a:prstGeom>
          <a:solidFill>
            <a:schemeClr val="lt1"/>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a:spcBef>
                <a:spcPts val="0"/>
              </a:spcBef>
              <a:buNone/>
            </a:pPr>
            <a:r>
              <a:rPr lang="en"/>
              <a:t>Elements have one type of atom</a:t>
            </a:r>
          </a:p>
        </p:txBody>
      </p:sp>
      <p:sp>
        <p:nvSpPr>
          <p:cNvPr id="201" name="Shape 201"/>
          <p:cNvSpPr txBox="1"/>
          <p:nvPr/>
        </p:nvSpPr>
        <p:spPr>
          <a:xfrm>
            <a:off x="4953475" y="1552875"/>
            <a:ext cx="3662700" cy="440399"/>
          </a:xfrm>
          <a:prstGeom prst="rect">
            <a:avLst/>
          </a:prstGeom>
          <a:solidFill>
            <a:schemeClr val="lt1"/>
          </a:solid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a:spcBef>
                <a:spcPts val="0"/>
              </a:spcBef>
              <a:buNone/>
            </a:pPr>
            <a:r>
              <a:rPr lang="en"/>
              <a:t>Compounds have different types of atoms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sp>
        <p:nvSpPr>
          <p:cNvPr id="206" name="Shape 206"/>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Summary</a:t>
            </a:r>
          </a:p>
        </p:txBody>
      </p:sp>
      <p:sp>
        <p:nvSpPr>
          <p:cNvPr id="207" name="Shape 207"/>
          <p:cNvSpPr txBox="1"/>
          <p:nvPr>
            <p:ph idx="1" type="body"/>
          </p:nvPr>
        </p:nvSpPr>
        <p:spPr>
          <a:xfrm>
            <a:off x="311700" y="1234075"/>
            <a:ext cx="8520599" cy="3334800"/>
          </a:xfrm>
          <a:prstGeom prst="rect">
            <a:avLst/>
          </a:prstGeom>
        </p:spPr>
        <p:txBody>
          <a:bodyPr anchorCtr="0" anchor="t" bIns="91425" lIns="91425" rIns="91425" tIns="91425">
            <a:noAutofit/>
          </a:bodyPr>
          <a:lstStyle/>
          <a:p>
            <a:pPr indent="0" lvl="0" marL="952500" marR="482600" rtl="0">
              <a:spcBef>
                <a:spcPts val="400"/>
              </a:spcBef>
              <a:spcAft>
                <a:spcPts val="400"/>
              </a:spcAft>
              <a:buClr>
                <a:schemeClr val="dk2"/>
              </a:buClr>
              <a:buSzPct val="91666"/>
              <a:buFont typeface="Arial"/>
              <a:buNone/>
            </a:pPr>
            <a:r>
              <a:rPr lang="en" sz="1200">
                <a:latin typeface="Times New Roman"/>
                <a:ea typeface="Times New Roman"/>
                <a:cs typeface="Times New Roman"/>
                <a:sym typeface="Times New Roman"/>
              </a:rPr>
              <a:t>element - a basic substance that can't be simplified (</a:t>
            </a:r>
            <a:r>
              <a:rPr lang="en" sz="1200" u="sng">
                <a:latin typeface="Times New Roman"/>
                <a:ea typeface="Times New Roman"/>
                <a:cs typeface="Times New Roman"/>
                <a:sym typeface="Times New Roman"/>
                <a:hlinkClick r:id="rId3"/>
              </a:rPr>
              <a:t>hydrogen</a:t>
            </a:r>
            <a:r>
              <a:rPr lang="en" sz="1200">
                <a:latin typeface="Times New Roman"/>
                <a:ea typeface="Times New Roman"/>
                <a:cs typeface="Times New Roman"/>
                <a:sym typeface="Times New Roman"/>
              </a:rPr>
              <a:t>, </a:t>
            </a:r>
            <a:r>
              <a:rPr lang="en" sz="1200" u="sng">
                <a:latin typeface="Times New Roman"/>
                <a:ea typeface="Times New Roman"/>
                <a:cs typeface="Times New Roman"/>
                <a:sym typeface="Times New Roman"/>
                <a:hlinkClick r:id="rId4"/>
              </a:rPr>
              <a:t>oxygen</a:t>
            </a:r>
            <a:r>
              <a:rPr lang="en" sz="1200">
                <a:latin typeface="Times New Roman"/>
                <a:ea typeface="Times New Roman"/>
                <a:cs typeface="Times New Roman"/>
                <a:sym typeface="Times New Roman"/>
              </a:rPr>
              <a:t>, </a:t>
            </a:r>
            <a:r>
              <a:rPr lang="en" sz="1200" u="sng">
                <a:latin typeface="Times New Roman"/>
                <a:ea typeface="Times New Roman"/>
                <a:cs typeface="Times New Roman"/>
                <a:sym typeface="Times New Roman"/>
                <a:hlinkClick r:id="rId5"/>
              </a:rPr>
              <a:t>gold</a:t>
            </a:r>
            <a:r>
              <a:rPr lang="en" sz="1200">
                <a:latin typeface="Times New Roman"/>
                <a:ea typeface="Times New Roman"/>
                <a:cs typeface="Times New Roman"/>
                <a:sym typeface="Times New Roman"/>
              </a:rPr>
              <a:t>, etc...)</a:t>
            </a:r>
          </a:p>
          <a:p>
            <a:pPr indent="0" lvl="0" marL="952500" marR="482600" rtl="0">
              <a:spcBef>
                <a:spcPts val="400"/>
              </a:spcBef>
              <a:spcAft>
                <a:spcPts val="400"/>
              </a:spcAft>
              <a:buClr>
                <a:schemeClr val="dk2"/>
              </a:buClr>
              <a:buSzPct val="91666"/>
              <a:buFont typeface="Arial"/>
              <a:buNone/>
            </a:pPr>
            <a:r>
              <a:rPr lang="en" sz="1200">
                <a:latin typeface="Times New Roman"/>
                <a:ea typeface="Times New Roman"/>
                <a:cs typeface="Times New Roman"/>
                <a:sym typeface="Times New Roman"/>
              </a:rPr>
              <a:t>atom - the smallest amount of an element</a:t>
            </a:r>
          </a:p>
          <a:p>
            <a:pPr indent="0" lvl="0" marL="952500" marR="482600" rtl="0">
              <a:spcBef>
                <a:spcPts val="400"/>
              </a:spcBef>
              <a:spcAft>
                <a:spcPts val="400"/>
              </a:spcAft>
              <a:buNone/>
            </a:pPr>
            <a:r>
              <a:rPr lang="en" sz="1200">
                <a:latin typeface="Times New Roman"/>
                <a:ea typeface="Times New Roman"/>
                <a:cs typeface="Times New Roman"/>
                <a:sym typeface="Times New Roman"/>
              </a:rPr>
              <a:t>molecule - two or more atoms that are chemically joined together (This can be the same type of atom or different types of atoms)</a:t>
            </a:r>
          </a:p>
          <a:p>
            <a:pPr indent="0" lvl="0" marL="952500" marR="482600" rtl="0">
              <a:spcBef>
                <a:spcPts val="400"/>
              </a:spcBef>
              <a:spcAft>
                <a:spcPts val="400"/>
              </a:spcAft>
              <a:buClr>
                <a:schemeClr val="dk2"/>
              </a:buClr>
              <a:buSzPct val="91666"/>
              <a:buFont typeface="Arial"/>
              <a:buNone/>
            </a:pPr>
            <a:r>
              <a:rPr lang="en" sz="1200">
                <a:latin typeface="Times New Roman"/>
                <a:ea typeface="Times New Roman"/>
                <a:cs typeface="Times New Roman"/>
                <a:sym typeface="Times New Roman"/>
              </a:rPr>
              <a:t>Element - contains only one type of atom</a:t>
            </a:r>
          </a:p>
          <a:p>
            <a:pPr indent="0" lvl="0" marL="952500" marR="482600" rtl="0">
              <a:spcBef>
                <a:spcPts val="400"/>
              </a:spcBef>
              <a:spcAft>
                <a:spcPts val="400"/>
              </a:spcAft>
              <a:buNone/>
            </a:pPr>
            <a:r>
              <a:rPr lang="en" sz="1200">
                <a:latin typeface="Times New Roman"/>
                <a:ea typeface="Times New Roman"/>
                <a:cs typeface="Times New Roman"/>
                <a:sym typeface="Times New Roman"/>
              </a:rPr>
              <a:t>Compound - a molecule that contains more than one element (H</a:t>
            </a:r>
            <a:r>
              <a:rPr baseline="-25000" lang="en" sz="1200">
                <a:latin typeface="Times New Roman"/>
                <a:ea typeface="Times New Roman"/>
                <a:cs typeface="Times New Roman"/>
                <a:sym typeface="Times New Roman"/>
              </a:rPr>
              <a:t>2</a:t>
            </a:r>
            <a:r>
              <a:rPr lang="en" sz="1200">
                <a:latin typeface="Times New Roman"/>
                <a:ea typeface="Times New Roman"/>
                <a:cs typeface="Times New Roman"/>
                <a:sym typeface="Times New Roman"/>
              </a:rPr>
              <a:t>O, C</a:t>
            </a:r>
            <a:r>
              <a:rPr baseline="-25000" lang="en" sz="1200">
                <a:latin typeface="Times New Roman"/>
                <a:ea typeface="Times New Roman"/>
                <a:cs typeface="Times New Roman"/>
                <a:sym typeface="Times New Roman"/>
              </a:rPr>
              <a:t>6</a:t>
            </a:r>
            <a:r>
              <a:rPr lang="en" sz="1200">
                <a:latin typeface="Times New Roman"/>
                <a:ea typeface="Times New Roman"/>
                <a:cs typeface="Times New Roman"/>
                <a:sym typeface="Times New Roman"/>
              </a:rPr>
              <a:t>H</a:t>
            </a:r>
            <a:r>
              <a:rPr baseline="-25000" lang="en" sz="1200">
                <a:latin typeface="Times New Roman"/>
                <a:ea typeface="Times New Roman"/>
                <a:cs typeface="Times New Roman"/>
                <a:sym typeface="Times New Roman"/>
              </a:rPr>
              <a:t>12</a:t>
            </a:r>
            <a:r>
              <a:rPr lang="en" sz="1200">
                <a:latin typeface="Times New Roman"/>
                <a:ea typeface="Times New Roman"/>
                <a:cs typeface="Times New Roman"/>
                <a:sym typeface="Times New Roman"/>
              </a:rPr>
              <a:t>O</a:t>
            </a:r>
            <a:r>
              <a:rPr baseline="-25000" lang="en" sz="1200">
                <a:latin typeface="Times New Roman"/>
                <a:ea typeface="Times New Roman"/>
                <a:cs typeface="Times New Roman"/>
                <a:sym typeface="Times New Roman"/>
              </a:rPr>
              <a:t>6</a:t>
            </a:r>
            <a:r>
              <a:rPr lang="en" sz="1200">
                <a:latin typeface="Times New Roman"/>
                <a:ea typeface="Times New Roman"/>
                <a:cs typeface="Times New Roman"/>
                <a:sym typeface="Times New Roman"/>
              </a:rPr>
              <a:t>, etc...)</a:t>
            </a:r>
          </a:p>
          <a:p>
            <a:pPr indent="0" lvl="0" marL="952500" marR="482600" rtl="0">
              <a:spcBef>
                <a:spcPts val="400"/>
              </a:spcBef>
              <a:spcAft>
                <a:spcPts val="400"/>
              </a:spcAft>
              <a:buClr>
                <a:schemeClr val="dk2"/>
              </a:buClr>
              <a:buSzPct val="91666"/>
              <a:buFont typeface="Arial"/>
              <a:buNone/>
            </a:pPr>
            <a:r>
              <a:rPr lang="en" sz="1200">
                <a:latin typeface="Times New Roman"/>
                <a:ea typeface="Times New Roman"/>
                <a:cs typeface="Times New Roman"/>
                <a:sym typeface="Times New Roman"/>
              </a:rPr>
              <a:t>Three scoops of Vanilla would be an element.  One scoop of vanilla and two scoops of chocolate would be a compound</a:t>
            </a:r>
          </a:p>
          <a:p>
            <a:pPr>
              <a:spcBef>
                <a:spcPts val="0"/>
              </a:spcBef>
              <a:buNone/>
            </a:pPr>
            <a:r>
              <a:t/>
            </a:r>
            <a:endParaRPr sz="1200">
              <a:latin typeface="Times New Roman"/>
              <a:ea typeface="Times New Roman"/>
              <a:cs typeface="Times New Roman"/>
              <a:sym typeface="Times New Roman"/>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 name="Shape 211"/>
        <p:cNvGrpSpPr/>
        <p:nvPr/>
      </p:nvGrpSpPr>
      <p:grpSpPr>
        <a:xfrm>
          <a:off x="0" y="0"/>
          <a:ext cx="0" cy="0"/>
          <a:chOff x="0" y="0"/>
          <a:chExt cx="0" cy="0"/>
        </a:xfrm>
      </p:grpSpPr>
      <p:sp>
        <p:nvSpPr>
          <p:cNvPr id="212" name="Shape 212"/>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another way to look at it</a:t>
            </a:r>
          </a:p>
        </p:txBody>
      </p:sp>
      <p:sp>
        <p:nvSpPr>
          <p:cNvPr id="213" name="Shape 213"/>
          <p:cNvSpPr txBox="1"/>
          <p:nvPr>
            <p:ph idx="1" type="body"/>
          </p:nvPr>
        </p:nvSpPr>
        <p:spPr>
          <a:xfrm>
            <a:off x="311700" y="1234075"/>
            <a:ext cx="8520599" cy="3334800"/>
          </a:xfrm>
          <a:prstGeom prst="rect">
            <a:avLst/>
          </a:prstGeom>
        </p:spPr>
        <p:txBody>
          <a:bodyPr anchorCtr="0" anchor="t" bIns="91425" lIns="91425" rIns="91425" tIns="91425">
            <a:noAutofit/>
          </a:bodyPr>
          <a:lstStyle/>
          <a:p>
            <a:pPr rtl="0">
              <a:spcBef>
                <a:spcPts val="0"/>
              </a:spcBef>
              <a:buNone/>
            </a:pPr>
            <a:r>
              <a:rPr lang="en"/>
              <a:t>Atoms - are like letters </a:t>
            </a:r>
          </a:p>
          <a:p>
            <a:pPr>
              <a:spcBef>
                <a:spcPts val="0"/>
              </a:spcBef>
              <a:buNone/>
            </a:pPr>
            <a:r>
              <a:rPr lang="en"/>
              <a:t>Molecules  - are like words</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Putting together to this point</a:t>
            </a:r>
          </a:p>
        </p:txBody>
      </p:sp>
      <p:sp>
        <p:nvSpPr>
          <p:cNvPr id="219" name="Shape 219"/>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rPr lang="en" u="sng">
                <a:solidFill>
                  <a:schemeClr val="hlink"/>
                </a:solidFill>
                <a:hlinkClick r:id="rId3"/>
              </a:rPr>
              <a:t>Study Jams (approx 3 minutes)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 name="Shape 223"/>
        <p:cNvGrpSpPr/>
        <p:nvPr/>
      </p:nvGrpSpPr>
      <p:grpSpPr>
        <a:xfrm>
          <a:off x="0" y="0"/>
          <a:ext cx="0" cy="0"/>
          <a:chOff x="0" y="0"/>
          <a:chExt cx="0" cy="0"/>
        </a:xfrm>
      </p:grpSpPr>
      <p:sp>
        <p:nvSpPr>
          <p:cNvPr id="224" name="Shape 224"/>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It legos were atoms - then describe these</a:t>
            </a:r>
          </a:p>
        </p:txBody>
      </p:sp>
      <p:sp>
        <p:nvSpPr>
          <p:cNvPr id="225" name="Shape 225"/>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t/>
            </a:r>
            <a:endParaRPr/>
          </a:p>
        </p:txBody>
      </p:sp>
      <p:pic>
        <p:nvPicPr>
          <p:cNvPr id="226" name="Shape 226"/>
          <p:cNvPicPr preferRelativeResize="0"/>
          <p:nvPr/>
        </p:nvPicPr>
        <p:blipFill>
          <a:blip r:embed="rId3">
            <a:alphaModFix/>
          </a:blip>
          <a:stretch>
            <a:fillRect/>
          </a:stretch>
        </p:blipFill>
        <p:spPr>
          <a:xfrm>
            <a:off x="1342875" y="1249250"/>
            <a:ext cx="1824650" cy="1441475"/>
          </a:xfrm>
          <a:prstGeom prst="rect">
            <a:avLst/>
          </a:prstGeom>
          <a:noFill/>
          <a:ln>
            <a:noFill/>
          </a:ln>
        </p:spPr>
      </p:pic>
      <p:pic>
        <p:nvPicPr>
          <p:cNvPr id="227" name="Shape 227"/>
          <p:cNvPicPr preferRelativeResize="0"/>
          <p:nvPr/>
        </p:nvPicPr>
        <p:blipFill>
          <a:blip r:embed="rId4">
            <a:alphaModFix/>
          </a:blip>
          <a:stretch>
            <a:fillRect/>
          </a:stretch>
        </p:blipFill>
        <p:spPr>
          <a:xfrm>
            <a:off x="6285725" y="3323200"/>
            <a:ext cx="1753849" cy="1052299"/>
          </a:xfrm>
          <a:prstGeom prst="rect">
            <a:avLst/>
          </a:prstGeom>
          <a:noFill/>
          <a:ln>
            <a:noFill/>
          </a:ln>
        </p:spPr>
      </p:pic>
      <p:pic>
        <p:nvPicPr>
          <p:cNvPr id="228" name="Shape 228"/>
          <p:cNvPicPr preferRelativeResize="0"/>
          <p:nvPr/>
        </p:nvPicPr>
        <p:blipFill>
          <a:blip r:embed="rId5">
            <a:alphaModFix/>
          </a:blip>
          <a:stretch>
            <a:fillRect/>
          </a:stretch>
        </p:blipFill>
        <p:spPr>
          <a:xfrm>
            <a:off x="6198094" y="1526450"/>
            <a:ext cx="1467999" cy="1139875"/>
          </a:xfrm>
          <a:prstGeom prst="rect">
            <a:avLst/>
          </a:prstGeom>
          <a:noFill/>
          <a:ln>
            <a:noFill/>
          </a:ln>
        </p:spPr>
      </p:pic>
      <p:pic>
        <p:nvPicPr>
          <p:cNvPr id="229" name="Shape 229"/>
          <p:cNvPicPr preferRelativeResize="0"/>
          <p:nvPr/>
        </p:nvPicPr>
        <p:blipFill>
          <a:blip r:embed="rId6">
            <a:alphaModFix/>
          </a:blip>
          <a:stretch>
            <a:fillRect/>
          </a:stretch>
        </p:blipFill>
        <p:spPr>
          <a:xfrm>
            <a:off x="1225250" y="2790525"/>
            <a:ext cx="1978398" cy="1483801"/>
          </a:xfrm>
          <a:prstGeom prst="rect">
            <a:avLst/>
          </a:prstGeom>
          <a:noFill/>
          <a:ln>
            <a:noFill/>
          </a:ln>
        </p:spPr>
      </p:pic>
      <p:sp>
        <p:nvSpPr>
          <p:cNvPr id="230" name="Shape 230"/>
          <p:cNvSpPr txBox="1"/>
          <p:nvPr/>
        </p:nvSpPr>
        <p:spPr>
          <a:xfrm>
            <a:off x="930425" y="3210600"/>
            <a:ext cx="373499" cy="976199"/>
          </a:xfrm>
          <a:prstGeom prst="rect">
            <a:avLst/>
          </a:prstGeom>
          <a:noFill/>
          <a:ln>
            <a:noFill/>
          </a:ln>
        </p:spPr>
        <p:txBody>
          <a:bodyPr anchorCtr="0" anchor="t" bIns="91425" lIns="91425" rIns="91425" tIns="91425">
            <a:noAutofit/>
          </a:bodyPr>
          <a:lstStyle/>
          <a:p>
            <a:pPr>
              <a:spcBef>
                <a:spcPts val="0"/>
              </a:spcBef>
              <a:buNone/>
            </a:pPr>
            <a:r>
              <a:t/>
            </a:r>
            <a:endParaRPr/>
          </a:p>
        </p:txBody>
      </p:sp>
      <p:sp>
        <p:nvSpPr>
          <p:cNvPr id="231" name="Shape 231"/>
          <p:cNvSpPr txBox="1"/>
          <p:nvPr/>
        </p:nvSpPr>
        <p:spPr>
          <a:xfrm>
            <a:off x="714200" y="1683925"/>
            <a:ext cx="628800" cy="440399"/>
          </a:xfrm>
          <a:prstGeom prst="rect">
            <a:avLst/>
          </a:prstGeom>
          <a:noFill/>
          <a:ln>
            <a:noFill/>
          </a:ln>
        </p:spPr>
        <p:txBody>
          <a:bodyPr anchorCtr="0" anchor="t" bIns="91425" lIns="91425" rIns="91425" tIns="91425">
            <a:noAutofit/>
          </a:bodyPr>
          <a:lstStyle/>
          <a:p>
            <a:pPr>
              <a:spcBef>
                <a:spcPts val="0"/>
              </a:spcBef>
              <a:buNone/>
            </a:pPr>
            <a:r>
              <a:rPr lang="en"/>
              <a:t>1.</a:t>
            </a:r>
          </a:p>
        </p:txBody>
      </p:sp>
      <p:sp>
        <p:nvSpPr>
          <p:cNvPr id="232" name="Shape 232"/>
          <p:cNvSpPr txBox="1"/>
          <p:nvPr/>
        </p:nvSpPr>
        <p:spPr>
          <a:xfrm>
            <a:off x="517625" y="3014025"/>
            <a:ext cx="537300" cy="615900"/>
          </a:xfrm>
          <a:prstGeom prst="rect">
            <a:avLst/>
          </a:prstGeom>
          <a:noFill/>
          <a:ln>
            <a:noFill/>
          </a:ln>
        </p:spPr>
        <p:txBody>
          <a:bodyPr anchorCtr="0" anchor="t" bIns="91425" lIns="91425" rIns="91425" tIns="91425">
            <a:noAutofit/>
          </a:bodyPr>
          <a:lstStyle/>
          <a:p>
            <a:pPr>
              <a:spcBef>
                <a:spcPts val="0"/>
              </a:spcBef>
              <a:buNone/>
            </a:pPr>
            <a:r>
              <a:rPr lang="en"/>
              <a:t>2.</a:t>
            </a:r>
          </a:p>
        </p:txBody>
      </p:sp>
      <p:sp>
        <p:nvSpPr>
          <p:cNvPr id="233" name="Shape 233"/>
          <p:cNvSpPr txBox="1"/>
          <p:nvPr/>
        </p:nvSpPr>
        <p:spPr>
          <a:xfrm>
            <a:off x="5530075" y="1638050"/>
            <a:ext cx="511199" cy="486300"/>
          </a:xfrm>
          <a:prstGeom prst="rect">
            <a:avLst/>
          </a:prstGeom>
          <a:noFill/>
          <a:ln>
            <a:noFill/>
          </a:ln>
        </p:spPr>
        <p:txBody>
          <a:bodyPr anchorCtr="0" anchor="t" bIns="91425" lIns="91425" rIns="91425" tIns="91425">
            <a:noAutofit/>
          </a:bodyPr>
          <a:lstStyle/>
          <a:p>
            <a:pPr>
              <a:spcBef>
                <a:spcPts val="0"/>
              </a:spcBef>
              <a:buNone/>
            </a:pPr>
            <a:r>
              <a:rPr lang="en"/>
              <a:t>3.</a:t>
            </a:r>
          </a:p>
        </p:txBody>
      </p:sp>
      <p:sp>
        <p:nvSpPr>
          <p:cNvPr id="234" name="Shape 234"/>
          <p:cNvSpPr txBox="1"/>
          <p:nvPr/>
        </p:nvSpPr>
        <p:spPr>
          <a:xfrm>
            <a:off x="5097625" y="3079550"/>
            <a:ext cx="753599" cy="373499"/>
          </a:xfrm>
          <a:prstGeom prst="rect">
            <a:avLst/>
          </a:prstGeom>
          <a:noFill/>
          <a:ln>
            <a:noFill/>
          </a:ln>
        </p:spPr>
        <p:txBody>
          <a:bodyPr anchorCtr="0" anchor="t" bIns="91425" lIns="91425" rIns="91425" tIns="91425">
            <a:noAutofit/>
          </a:bodyPr>
          <a:lstStyle/>
          <a:p>
            <a:pPr>
              <a:spcBef>
                <a:spcPts val="0"/>
              </a:spcBef>
              <a:buNone/>
            </a:pPr>
            <a:r>
              <a:rPr lang="en"/>
              <a:t>4.</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t/>
            </a:r>
            <a:endParaRPr/>
          </a:p>
        </p:txBody>
      </p:sp>
      <p:sp>
        <p:nvSpPr>
          <p:cNvPr id="240" name="Shape 240"/>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t/>
            </a:r>
            <a:endParaRPr/>
          </a:p>
        </p:txBody>
      </p:sp>
      <p:sp>
        <p:nvSpPr>
          <p:cNvPr id="241" name="Shape 241"/>
          <p:cNvSpPr txBox="1"/>
          <p:nvPr>
            <p:ph idx="2" type="body"/>
          </p:nvPr>
        </p:nvSpPr>
        <p:spPr>
          <a:xfrm>
            <a:off x="311700" y="1234075"/>
            <a:ext cx="8520599" cy="3334800"/>
          </a:xfrm>
          <a:prstGeom prst="rect">
            <a:avLst/>
          </a:prstGeom>
        </p:spPr>
        <p:txBody>
          <a:bodyPr anchorCtr="0" anchor="t" bIns="91425" lIns="91425" rIns="91425" tIns="91425">
            <a:noAutofit/>
          </a:bodyPr>
          <a:lstStyle/>
          <a:p>
            <a:pPr lvl="0" rtl="0">
              <a:spcBef>
                <a:spcPts val="0"/>
              </a:spcBef>
              <a:buNone/>
            </a:pPr>
            <a:r>
              <a:t/>
            </a:r>
            <a:endParaRPr/>
          </a:p>
        </p:txBody>
      </p:sp>
      <p:pic>
        <p:nvPicPr>
          <p:cNvPr id="242" name="Shape 242"/>
          <p:cNvPicPr preferRelativeResize="0"/>
          <p:nvPr/>
        </p:nvPicPr>
        <p:blipFill>
          <a:blip r:embed="rId3">
            <a:alphaModFix/>
          </a:blip>
          <a:stretch>
            <a:fillRect/>
          </a:stretch>
        </p:blipFill>
        <p:spPr>
          <a:xfrm>
            <a:off x="1342875" y="1249250"/>
            <a:ext cx="1824650" cy="1441475"/>
          </a:xfrm>
          <a:prstGeom prst="rect">
            <a:avLst/>
          </a:prstGeom>
          <a:noFill/>
          <a:ln>
            <a:noFill/>
          </a:ln>
        </p:spPr>
      </p:pic>
      <p:pic>
        <p:nvPicPr>
          <p:cNvPr id="243" name="Shape 243"/>
          <p:cNvPicPr preferRelativeResize="0"/>
          <p:nvPr/>
        </p:nvPicPr>
        <p:blipFill>
          <a:blip r:embed="rId4">
            <a:alphaModFix/>
          </a:blip>
          <a:stretch>
            <a:fillRect/>
          </a:stretch>
        </p:blipFill>
        <p:spPr>
          <a:xfrm>
            <a:off x="6285725" y="3323200"/>
            <a:ext cx="1753849" cy="1052299"/>
          </a:xfrm>
          <a:prstGeom prst="rect">
            <a:avLst/>
          </a:prstGeom>
          <a:noFill/>
          <a:ln>
            <a:noFill/>
          </a:ln>
        </p:spPr>
      </p:pic>
      <p:pic>
        <p:nvPicPr>
          <p:cNvPr id="244" name="Shape 244"/>
          <p:cNvPicPr preferRelativeResize="0"/>
          <p:nvPr/>
        </p:nvPicPr>
        <p:blipFill>
          <a:blip r:embed="rId5">
            <a:alphaModFix/>
          </a:blip>
          <a:stretch>
            <a:fillRect/>
          </a:stretch>
        </p:blipFill>
        <p:spPr>
          <a:xfrm>
            <a:off x="6198094" y="1526450"/>
            <a:ext cx="1467999" cy="1139875"/>
          </a:xfrm>
          <a:prstGeom prst="rect">
            <a:avLst/>
          </a:prstGeom>
          <a:noFill/>
          <a:ln>
            <a:noFill/>
          </a:ln>
        </p:spPr>
      </p:pic>
      <p:pic>
        <p:nvPicPr>
          <p:cNvPr id="245" name="Shape 245"/>
          <p:cNvPicPr preferRelativeResize="0"/>
          <p:nvPr/>
        </p:nvPicPr>
        <p:blipFill>
          <a:blip r:embed="rId6">
            <a:alphaModFix/>
          </a:blip>
          <a:stretch>
            <a:fillRect/>
          </a:stretch>
        </p:blipFill>
        <p:spPr>
          <a:xfrm>
            <a:off x="1769075" y="2803625"/>
            <a:ext cx="1978398" cy="1483801"/>
          </a:xfrm>
          <a:prstGeom prst="rect">
            <a:avLst/>
          </a:prstGeom>
          <a:noFill/>
          <a:ln>
            <a:noFill/>
          </a:ln>
        </p:spPr>
      </p:pic>
      <p:sp>
        <p:nvSpPr>
          <p:cNvPr id="246" name="Shape 246"/>
          <p:cNvSpPr txBox="1"/>
          <p:nvPr/>
        </p:nvSpPr>
        <p:spPr>
          <a:xfrm>
            <a:off x="930425" y="3210600"/>
            <a:ext cx="373499" cy="976199"/>
          </a:xfrm>
          <a:prstGeom prst="rect">
            <a:avLst/>
          </a:prstGeom>
          <a:noFill/>
          <a:ln>
            <a:noFill/>
          </a:ln>
        </p:spPr>
        <p:txBody>
          <a:bodyPr anchorCtr="0" anchor="t" bIns="91425" lIns="91425" rIns="91425" tIns="91425">
            <a:noAutofit/>
          </a:bodyPr>
          <a:lstStyle/>
          <a:p>
            <a:pPr lvl="0" rtl="0">
              <a:spcBef>
                <a:spcPts val="0"/>
              </a:spcBef>
              <a:buNone/>
            </a:pPr>
            <a:r>
              <a:t/>
            </a:r>
            <a:endParaRPr/>
          </a:p>
        </p:txBody>
      </p:sp>
      <p:sp>
        <p:nvSpPr>
          <p:cNvPr id="247" name="Shape 247"/>
          <p:cNvSpPr txBox="1"/>
          <p:nvPr/>
        </p:nvSpPr>
        <p:spPr>
          <a:xfrm>
            <a:off x="714200" y="1683925"/>
            <a:ext cx="628800" cy="440399"/>
          </a:xfrm>
          <a:prstGeom prst="rect">
            <a:avLst/>
          </a:prstGeom>
          <a:noFill/>
          <a:ln>
            <a:noFill/>
          </a:ln>
        </p:spPr>
        <p:txBody>
          <a:bodyPr anchorCtr="0" anchor="t" bIns="91425" lIns="91425" rIns="91425" tIns="91425">
            <a:noAutofit/>
          </a:bodyPr>
          <a:lstStyle/>
          <a:p>
            <a:pPr lvl="0" rtl="0">
              <a:spcBef>
                <a:spcPts val="0"/>
              </a:spcBef>
              <a:buNone/>
            </a:pPr>
            <a:r>
              <a:rPr lang="en"/>
              <a:t>Atom</a:t>
            </a:r>
          </a:p>
        </p:txBody>
      </p:sp>
      <p:sp>
        <p:nvSpPr>
          <p:cNvPr id="248" name="Shape 248"/>
          <p:cNvSpPr txBox="1"/>
          <p:nvPr/>
        </p:nvSpPr>
        <p:spPr>
          <a:xfrm>
            <a:off x="517625" y="3014025"/>
            <a:ext cx="1008899" cy="1139999"/>
          </a:xfrm>
          <a:prstGeom prst="rect">
            <a:avLst/>
          </a:prstGeom>
          <a:noFill/>
          <a:ln>
            <a:noFill/>
          </a:ln>
        </p:spPr>
        <p:txBody>
          <a:bodyPr anchorCtr="0" anchor="t" bIns="91425" lIns="91425" rIns="91425" tIns="91425">
            <a:noAutofit/>
          </a:bodyPr>
          <a:lstStyle/>
          <a:p>
            <a:pPr rtl="0">
              <a:spcBef>
                <a:spcPts val="0"/>
              </a:spcBef>
              <a:buNone/>
            </a:pPr>
            <a:r>
              <a:rPr lang="en"/>
              <a:t>Molecule/</a:t>
            </a:r>
          </a:p>
          <a:p>
            <a:pPr lvl="0" rtl="0">
              <a:spcBef>
                <a:spcPts val="0"/>
              </a:spcBef>
              <a:buNone/>
            </a:pPr>
            <a:r>
              <a:rPr lang="en"/>
              <a:t>Element</a:t>
            </a:r>
          </a:p>
        </p:txBody>
      </p:sp>
      <p:sp>
        <p:nvSpPr>
          <p:cNvPr id="249" name="Shape 249"/>
          <p:cNvSpPr txBox="1"/>
          <p:nvPr/>
        </p:nvSpPr>
        <p:spPr>
          <a:xfrm>
            <a:off x="4946925" y="1638050"/>
            <a:ext cx="1094400" cy="714300"/>
          </a:xfrm>
          <a:prstGeom prst="rect">
            <a:avLst/>
          </a:prstGeom>
          <a:noFill/>
          <a:ln>
            <a:noFill/>
          </a:ln>
        </p:spPr>
        <p:txBody>
          <a:bodyPr anchorCtr="0" anchor="t" bIns="91425" lIns="91425" rIns="91425" tIns="91425">
            <a:noAutofit/>
          </a:bodyPr>
          <a:lstStyle/>
          <a:p>
            <a:pPr rtl="0">
              <a:spcBef>
                <a:spcPts val="0"/>
              </a:spcBef>
              <a:buNone/>
            </a:pPr>
            <a:r>
              <a:rPr lang="en"/>
              <a:t>Molecule</a:t>
            </a:r>
          </a:p>
          <a:p>
            <a:pPr lvl="0" rtl="0">
              <a:spcBef>
                <a:spcPts val="0"/>
              </a:spcBef>
              <a:buNone/>
            </a:pPr>
            <a:r>
              <a:rPr lang="en"/>
              <a:t>compound</a:t>
            </a:r>
          </a:p>
        </p:txBody>
      </p:sp>
      <p:sp>
        <p:nvSpPr>
          <p:cNvPr id="250" name="Shape 250"/>
          <p:cNvSpPr txBox="1"/>
          <p:nvPr/>
        </p:nvSpPr>
        <p:spPr>
          <a:xfrm>
            <a:off x="4868300" y="3079550"/>
            <a:ext cx="1238099" cy="864900"/>
          </a:xfrm>
          <a:prstGeom prst="rect">
            <a:avLst/>
          </a:prstGeom>
          <a:noFill/>
          <a:ln>
            <a:noFill/>
          </a:ln>
        </p:spPr>
        <p:txBody>
          <a:bodyPr anchorCtr="0" anchor="t" bIns="91425" lIns="91425" rIns="91425" tIns="91425">
            <a:noAutofit/>
          </a:bodyPr>
          <a:lstStyle/>
          <a:p>
            <a:pPr rtl="0">
              <a:spcBef>
                <a:spcPts val="0"/>
              </a:spcBef>
              <a:buNone/>
            </a:pPr>
            <a:r>
              <a:rPr lang="en"/>
              <a:t>molecule</a:t>
            </a:r>
          </a:p>
          <a:p>
            <a:pPr lvl="0" rtl="0">
              <a:spcBef>
                <a:spcPts val="0"/>
              </a:spcBef>
              <a:buNone/>
            </a:pPr>
            <a:r>
              <a:rPr lang="en"/>
              <a:t>different type of compound</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4" name="Shape 254"/>
        <p:cNvGrpSpPr/>
        <p:nvPr/>
      </p:nvGrpSpPr>
      <p:grpSpPr>
        <a:xfrm>
          <a:off x="0" y="0"/>
          <a:ext cx="0" cy="0"/>
          <a:chOff x="0" y="0"/>
          <a:chExt cx="0" cy="0"/>
        </a:xfrm>
      </p:grpSpPr>
      <p:sp>
        <p:nvSpPr>
          <p:cNvPr id="255" name="Shape 255"/>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Real World examples of Elements</a:t>
            </a:r>
          </a:p>
        </p:txBody>
      </p:sp>
      <p:sp>
        <p:nvSpPr>
          <p:cNvPr id="256" name="Shape 256"/>
          <p:cNvSpPr txBox="1"/>
          <p:nvPr>
            <p:ph idx="1" type="body"/>
          </p:nvPr>
        </p:nvSpPr>
        <p:spPr>
          <a:xfrm>
            <a:off x="311700" y="1168550"/>
            <a:ext cx="8520599" cy="3975000"/>
          </a:xfrm>
          <a:prstGeom prst="rect">
            <a:avLst/>
          </a:prstGeom>
        </p:spPr>
        <p:txBody>
          <a:bodyPr anchorCtr="0" anchor="t" bIns="91425" lIns="91425" rIns="91425" tIns="91425">
            <a:noAutofit/>
          </a:bodyPr>
          <a:lstStyle/>
          <a:p>
            <a:pPr>
              <a:spcBef>
                <a:spcPts val="0"/>
              </a:spcBef>
              <a:buNone/>
            </a:pPr>
            <a:r>
              <a:rPr lang="en"/>
              <a:t>					Gold - AU is an element</a:t>
            </a:r>
          </a:p>
        </p:txBody>
      </p:sp>
      <p:pic>
        <p:nvPicPr>
          <p:cNvPr id="257" name="Shape 257"/>
          <p:cNvPicPr preferRelativeResize="0"/>
          <p:nvPr/>
        </p:nvPicPr>
        <p:blipFill>
          <a:blip r:embed="rId3">
            <a:alphaModFix/>
          </a:blip>
          <a:stretch>
            <a:fillRect/>
          </a:stretch>
        </p:blipFill>
        <p:spPr>
          <a:xfrm flipH="1">
            <a:off x="5802349" y="1168549"/>
            <a:ext cx="2099625" cy="1482350"/>
          </a:xfrm>
          <a:prstGeom prst="rect">
            <a:avLst/>
          </a:prstGeom>
          <a:noFill/>
          <a:ln>
            <a:noFill/>
          </a:ln>
        </p:spPr>
      </p:pic>
      <p:pic>
        <p:nvPicPr>
          <p:cNvPr id="258" name="Shape 258"/>
          <p:cNvPicPr preferRelativeResize="0"/>
          <p:nvPr/>
        </p:nvPicPr>
        <p:blipFill>
          <a:blip r:embed="rId4">
            <a:alphaModFix/>
          </a:blip>
          <a:stretch>
            <a:fillRect/>
          </a:stretch>
        </p:blipFill>
        <p:spPr>
          <a:xfrm>
            <a:off x="2573475" y="3081198"/>
            <a:ext cx="1437828" cy="1482349"/>
          </a:xfrm>
          <a:prstGeom prst="rect">
            <a:avLst/>
          </a:prstGeom>
          <a:noFill/>
          <a:ln>
            <a:noFill/>
          </a:ln>
        </p:spPr>
      </p:pic>
      <p:pic>
        <p:nvPicPr>
          <p:cNvPr id="259" name="Shape 259"/>
          <p:cNvPicPr preferRelativeResize="0"/>
          <p:nvPr/>
        </p:nvPicPr>
        <p:blipFill>
          <a:blip r:embed="rId5">
            <a:alphaModFix/>
          </a:blip>
          <a:stretch>
            <a:fillRect/>
          </a:stretch>
        </p:blipFill>
        <p:spPr>
          <a:xfrm>
            <a:off x="221425" y="2883000"/>
            <a:ext cx="2183424" cy="2183424"/>
          </a:xfrm>
          <a:prstGeom prst="rect">
            <a:avLst/>
          </a:prstGeom>
          <a:noFill/>
          <a:ln>
            <a:noFill/>
          </a:ln>
        </p:spPr>
      </p:pic>
      <p:pic>
        <p:nvPicPr>
          <p:cNvPr id="260" name="Shape 260"/>
          <p:cNvPicPr preferRelativeResize="0"/>
          <p:nvPr/>
        </p:nvPicPr>
        <p:blipFill>
          <a:blip r:embed="rId6">
            <a:alphaModFix/>
          </a:blip>
          <a:stretch>
            <a:fillRect/>
          </a:stretch>
        </p:blipFill>
        <p:spPr>
          <a:xfrm>
            <a:off x="523250" y="1123950"/>
            <a:ext cx="1437825" cy="1437825"/>
          </a:xfrm>
          <a:prstGeom prst="rect">
            <a:avLst/>
          </a:prstGeom>
          <a:noFill/>
          <a:ln>
            <a:noFill/>
          </a:ln>
        </p:spPr>
      </p:pic>
      <p:sp>
        <p:nvSpPr>
          <p:cNvPr id="261" name="Shape 261"/>
          <p:cNvSpPr txBox="1"/>
          <p:nvPr/>
        </p:nvSpPr>
        <p:spPr>
          <a:xfrm>
            <a:off x="5333525" y="3289225"/>
            <a:ext cx="2057400" cy="890999"/>
          </a:xfrm>
          <a:prstGeom prst="rect">
            <a:avLst/>
          </a:prstGeom>
          <a:noFill/>
          <a:ln>
            <a:noFill/>
          </a:ln>
        </p:spPr>
        <p:txBody>
          <a:bodyPr anchorCtr="0" anchor="t" bIns="91425" lIns="91425" rIns="91425" tIns="91425">
            <a:noAutofit/>
          </a:bodyPr>
          <a:lstStyle/>
          <a:p>
            <a:pPr>
              <a:spcBef>
                <a:spcPts val="0"/>
              </a:spcBef>
              <a:buNone/>
            </a:pPr>
            <a:r>
              <a:rPr lang="en"/>
              <a:t>Iron - Fe is an element</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5" name="Shape 265"/>
        <p:cNvGrpSpPr/>
        <p:nvPr/>
      </p:nvGrpSpPr>
      <p:grpSpPr>
        <a:xfrm>
          <a:off x="0" y="0"/>
          <a:ext cx="0" cy="0"/>
          <a:chOff x="0" y="0"/>
          <a:chExt cx="0" cy="0"/>
        </a:xfrm>
      </p:grpSpPr>
      <p:sp>
        <p:nvSpPr>
          <p:cNvPr id="266" name="Shape 266"/>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So...</a:t>
            </a:r>
          </a:p>
        </p:txBody>
      </p:sp>
      <p:sp>
        <p:nvSpPr>
          <p:cNvPr id="267" name="Shape 267"/>
          <p:cNvSpPr txBox="1"/>
          <p:nvPr>
            <p:ph idx="1" type="body"/>
          </p:nvPr>
        </p:nvSpPr>
        <p:spPr>
          <a:xfrm>
            <a:off x="311700" y="1234075"/>
            <a:ext cx="8520599" cy="3334800"/>
          </a:xfrm>
          <a:prstGeom prst="rect">
            <a:avLst/>
          </a:prstGeom>
        </p:spPr>
        <p:txBody>
          <a:bodyPr anchorCtr="0" anchor="t" bIns="91425" lIns="91425" rIns="91425" tIns="91425">
            <a:noAutofit/>
          </a:bodyPr>
          <a:lstStyle/>
          <a:p>
            <a:pPr rtl="0">
              <a:spcBef>
                <a:spcPts val="0"/>
              </a:spcBef>
              <a:buNone/>
            </a:pPr>
            <a:r>
              <a:rPr lang="en"/>
              <a:t>All gold atoms have the same mass and occupy the same amount of space there for all matter made up of gold has the same properties because of the gold atoms.</a:t>
            </a:r>
          </a:p>
          <a:p>
            <a:pPr>
              <a:spcBef>
                <a:spcPts val="0"/>
              </a:spcBef>
              <a:buNone/>
            </a:pPr>
            <a:r>
              <a:t/>
            </a:r>
            <a:endParaRPr/>
          </a:p>
        </p:txBody>
      </p:sp>
      <p:pic>
        <p:nvPicPr>
          <p:cNvPr id="268" name="Shape 268"/>
          <p:cNvPicPr preferRelativeResize="0"/>
          <p:nvPr/>
        </p:nvPicPr>
        <p:blipFill>
          <a:blip r:embed="rId3">
            <a:alphaModFix/>
          </a:blip>
          <a:stretch>
            <a:fillRect/>
          </a:stretch>
        </p:blipFill>
        <p:spPr>
          <a:xfrm>
            <a:off x="2619375" y="1952501"/>
            <a:ext cx="3828025" cy="2866349"/>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x="0" y="0"/>
          <a:ext cx="0" cy="0"/>
          <a:chOff x="0" y="0"/>
          <a:chExt cx="0" cy="0"/>
        </a:xfrm>
      </p:grpSpPr>
      <p:sp>
        <p:nvSpPr>
          <p:cNvPr id="273" name="Shape 273"/>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Real world examples</a:t>
            </a:r>
          </a:p>
        </p:txBody>
      </p:sp>
      <p:sp>
        <p:nvSpPr>
          <p:cNvPr id="274" name="Shape 274"/>
          <p:cNvSpPr txBox="1"/>
          <p:nvPr>
            <p:ph idx="1" type="body"/>
          </p:nvPr>
        </p:nvSpPr>
        <p:spPr>
          <a:xfrm>
            <a:off x="311700" y="1234075"/>
            <a:ext cx="8520599" cy="3334800"/>
          </a:xfrm>
          <a:prstGeom prst="rect">
            <a:avLst/>
          </a:prstGeom>
        </p:spPr>
        <p:txBody>
          <a:bodyPr anchorCtr="0" anchor="t" bIns="91425" lIns="91425" rIns="91425" tIns="91425">
            <a:noAutofit/>
          </a:bodyPr>
          <a:lstStyle/>
          <a:p>
            <a:pPr indent="457200" marL="914400" rtl="0">
              <a:spcBef>
                <a:spcPts val="0"/>
              </a:spcBef>
              <a:buNone/>
            </a:pPr>
            <a:r>
              <a:rPr lang="en"/>
              <a:t>Water - H2O  - compound molecule with two hydrogen atoms and one		one Oxygen atom chemically bonded together </a:t>
            </a:r>
          </a:p>
          <a:p>
            <a:pPr indent="457200" marL="1371600" rtl="0">
              <a:spcBef>
                <a:spcPts val="0"/>
              </a:spcBef>
              <a:buNone/>
            </a:pPr>
            <a:r>
              <a:t/>
            </a:r>
            <a:endParaRPr/>
          </a:p>
          <a:p>
            <a:pPr indent="457200" marL="1371600" rtl="0">
              <a:spcBef>
                <a:spcPts val="0"/>
              </a:spcBef>
              <a:buNone/>
            </a:pPr>
            <a:r>
              <a:rPr lang="en"/>
              <a:t> Hydrogen Peroxide - H2O2 - Compound molecule with two</a:t>
            </a:r>
          </a:p>
          <a:p>
            <a:pPr indent="457200" marL="1371600" rtl="0">
              <a:spcBef>
                <a:spcPts val="0"/>
              </a:spcBef>
              <a:buNone/>
            </a:pPr>
            <a:r>
              <a:rPr lang="en"/>
              <a:t>Hydrogen atoms and two oxygen atoms</a:t>
            </a:r>
          </a:p>
          <a:p>
            <a:pPr indent="457200" marL="1371600" rtl="0">
              <a:spcBef>
                <a:spcPts val="0"/>
              </a:spcBef>
              <a:buNone/>
            </a:pPr>
            <a:r>
              <a:rPr lang="en"/>
              <a:t>A few changes to a molecule’s structure makes a big difference!</a:t>
            </a:r>
          </a:p>
          <a:p>
            <a:pPr indent="457200" marL="1371600">
              <a:spcBef>
                <a:spcPts val="0"/>
              </a:spcBef>
              <a:buNone/>
            </a:pPr>
            <a:r>
              <a:t/>
            </a:r>
            <a:endParaRPr/>
          </a:p>
        </p:txBody>
      </p:sp>
      <p:pic>
        <p:nvPicPr>
          <p:cNvPr id="275" name="Shape 275"/>
          <p:cNvPicPr preferRelativeResize="0"/>
          <p:nvPr/>
        </p:nvPicPr>
        <p:blipFill>
          <a:blip r:embed="rId3">
            <a:alphaModFix/>
          </a:blip>
          <a:stretch>
            <a:fillRect/>
          </a:stretch>
        </p:blipFill>
        <p:spPr>
          <a:xfrm>
            <a:off x="26450" y="1017725"/>
            <a:ext cx="1735700" cy="1301775"/>
          </a:xfrm>
          <a:prstGeom prst="rect">
            <a:avLst/>
          </a:prstGeom>
          <a:noFill/>
          <a:ln>
            <a:noFill/>
          </a:ln>
        </p:spPr>
      </p:pic>
      <p:pic>
        <p:nvPicPr>
          <p:cNvPr id="276" name="Shape 276"/>
          <p:cNvPicPr preferRelativeResize="0"/>
          <p:nvPr/>
        </p:nvPicPr>
        <p:blipFill>
          <a:blip r:embed="rId4">
            <a:alphaModFix/>
          </a:blip>
          <a:stretch>
            <a:fillRect/>
          </a:stretch>
        </p:blipFill>
        <p:spPr>
          <a:xfrm>
            <a:off x="449175" y="2366298"/>
            <a:ext cx="1215100" cy="2118425"/>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x="0" y="0"/>
          <a:ext cx="0" cy="0"/>
          <a:chOff x="0" y="0"/>
          <a:chExt cx="0" cy="0"/>
        </a:xfrm>
      </p:grpSpPr>
      <p:sp>
        <p:nvSpPr>
          <p:cNvPr id="67" name="Shape 67"/>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Answer</a:t>
            </a:r>
          </a:p>
        </p:txBody>
      </p:sp>
      <p:sp>
        <p:nvSpPr>
          <p:cNvPr id="68" name="Shape 68"/>
          <p:cNvSpPr txBox="1"/>
          <p:nvPr>
            <p:ph idx="1" type="body"/>
          </p:nvPr>
        </p:nvSpPr>
        <p:spPr>
          <a:xfrm>
            <a:off x="311700" y="1234075"/>
            <a:ext cx="8520599" cy="3334800"/>
          </a:xfrm>
          <a:prstGeom prst="rect">
            <a:avLst/>
          </a:prstGeom>
        </p:spPr>
        <p:txBody>
          <a:bodyPr anchorCtr="0" anchor="t" bIns="91425" lIns="91425" rIns="91425" tIns="91425">
            <a:noAutofit/>
          </a:bodyPr>
          <a:lstStyle/>
          <a:p>
            <a:pPr lvl="0" rtl="0">
              <a:spcBef>
                <a:spcPts val="0"/>
              </a:spcBef>
              <a:buNone/>
            </a:pPr>
            <a:r>
              <a:rPr lang="en"/>
              <a:t>Five items on the list make up the best response: </a:t>
            </a:r>
          </a:p>
          <a:p>
            <a:pPr lvl="0" rtl="0">
              <a:spcBef>
                <a:spcPts val="0"/>
              </a:spcBef>
              <a:buNone/>
            </a:pPr>
            <a:r>
              <a:rPr lang="en"/>
              <a:t>Very small </a:t>
            </a:r>
          </a:p>
          <a:p>
            <a:pPr lvl="0" rtl="0">
              <a:spcBef>
                <a:spcPts val="0"/>
              </a:spcBef>
              <a:buNone/>
            </a:pPr>
            <a:r>
              <a:rPr lang="en"/>
              <a:t>Has mass</a:t>
            </a:r>
          </a:p>
          <a:p>
            <a:pPr lvl="0" rtl="0">
              <a:spcBef>
                <a:spcPts val="0"/>
              </a:spcBef>
              <a:buNone/>
            </a:pPr>
            <a:r>
              <a:rPr lang="en"/>
              <a:t>Always moving</a:t>
            </a:r>
          </a:p>
          <a:p>
            <a:pPr lvl="0" rtl="0">
              <a:spcBef>
                <a:spcPts val="0"/>
              </a:spcBef>
              <a:buNone/>
            </a:pPr>
            <a:r>
              <a:rPr lang="en"/>
              <a:t>Made of smaller particles</a:t>
            </a:r>
          </a:p>
          <a:p>
            <a:pPr lvl="0">
              <a:spcBef>
                <a:spcPts val="0"/>
              </a:spcBef>
              <a:buClr>
                <a:schemeClr val="dk2"/>
              </a:buClr>
              <a:buSzPct val="61111"/>
              <a:buFont typeface="Arial"/>
              <a:buNone/>
            </a:pPr>
            <a:r>
              <a:rPr lang="en"/>
              <a:t>Contains mostly empty space</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sp>
        <p:nvSpPr>
          <p:cNvPr id="281" name="Shape 281"/>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t/>
            </a:r>
            <a:endParaRPr/>
          </a:p>
        </p:txBody>
      </p:sp>
      <p:sp>
        <p:nvSpPr>
          <p:cNvPr id="282" name="Shape 282"/>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t/>
            </a:r>
            <a:endParaRPr/>
          </a:p>
        </p:txBody>
      </p:sp>
      <p:pic>
        <p:nvPicPr>
          <p:cNvPr id="283" name="Shape 283"/>
          <p:cNvPicPr preferRelativeResize="0"/>
          <p:nvPr/>
        </p:nvPicPr>
        <p:blipFill>
          <a:blip r:embed="rId3">
            <a:alphaModFix/>
          </a:blip>
          <a:stretch>
            <a:fillRect/>
          </a:stretch>
        </p:blipFill>
        <p:spPr>
          <a:xfrm>
            <a:off x="72075" y="45875"/>
            <a:ext cx="9071924" cy="5097625"/>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Time Permits</a:t>
            </a:r>
          </a:p>
        </p:txBody>
      </p:sp>
      <p:sp>
        <p:nvSpPr>
          <p:cNvPr id="289" name="Shape 289"/>
          <p:cNvSpPr txBox="1"/>
          <p:nvPr>
            <p:ph idx="1" type="body"/>
          </p:nvPr>
        </p:nvSpPr>
        <p:spPr>
          <a:xfrm>
            <a:off x="311700" y="1234075"/>
            <a:ext cx="8520599" cy="3334800"/>
          </a:xfrm>
          <a:prstGeom prst="rect">
            <a:avLst/>
          </a:prstGeom>
        </p:spPr>
        <p:txBody>
          <a:bodyPr anchorCtr="0" anchor="t" bIns="91425" lIns="91425" rIns="91425" tIns="91425">
            <a:noAutofit/>
          </a:bodyPr>
          <a:lstStyle/>
          <a:p>
            <a:pPr>
              <a:spcBef>
                <a:spcPts val="0"/>
              </a:spcBef>
              <a:buNone/>
            </a:pPr>
            <a:r>
              <a:rPr lang="en" u="sng">
                <a:solidFill>
                  <a:schemeClr val="hlink"/>
                </a:solidFill>
                <a:hlinkClick r:id="rId3"/>
              </a:rPr>
              <a:t>good video - </a:t>
            </a:r>
            <a:r>
              <a:rPr lang="en"/>
              <a:t>stop at 4.40</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Homework</a:t>
            </a:r>
          </a:p>
        </p:txBody>
      </p:sp>
      <p:sp>
        <p:nvSpPr>
          <p:cNvPr id="295" name="Shape 295"/>
          <p:cNvSpPr txBox="1"/>
          <p:nvPr>
            <p:ph idx="1" type="body"/>
          </p:nvPr>
        </p:nvSpPr>
        <p:spPr>
          <a:xfrm>
            <a:off x="311700" y="1234075"/>
            <a:ext cx="8520599" cy="3334800"/>
          </a:xfrm>
          <a:prstGeom prst="rect">
            <a:avLst/>
          </a:prstGeom>
        </p:spPr>
        <p:txBody>
          <a:bodyPr anchorCtr="0" anchor="t" bIns="91425" lIns="91425" rIns="91425" tIns="91425">
            <a:noAutofit/>
          </a:bodyPr>
          <a:lstStyle/>
          <a:p>
            <a:pPr rtl="0">
              <a:spcBef>
                <a:spcPts val="0"/>
              </a:spcBef>
              <a:buNone/>
            </a:pPr>
            <a:r>
              <a:rPr lang="en"/>
              <a:t>Make flashcards for the five key terms we learned today</a:t>
            </a:r>
          </a:p>
          <a:p>
            <a:pPr indent="-228600" lvl="0" marL="457200" rtl="0">
              <a:lnSpc>
                <a:spcPct val="100000"/>
              </a:lnSpc>
              <a:spcBef>
                <a:spcPts val="0"/>
              </a:spcBef>
              <a:buAutoNum type="arabicPeriod"/>
            </a:pPr>
            <a:r>
              <a:rPr lang="en"/>
              <a:t>Atom</a:t>
            </a:r>
          </a:p>
          <a:p>
            <a:pPr indent="-228600" lvl="0" marL="457200" rtl="0">
              <a:lnSpc>
                <a:spcPct val="100000"/>
              </a:lnSpc>
              <a:spcBef>
                <a:spcPts val="0"/>
              </a:spcBef>
              <a:buAutoNum type="arabicPeriod"/>
            </a:pPr>
            <a:r>
              <a:rPr lang="en"/>
              <a:t>Molecule</a:t>
            </a:r>
          </a:p>
          <a:p>
            <a:pPr indent="-228600" lvl="0" marL="457200" rtl="0">
              <a:lnSpc>
                <a:spcPct val="100000"/>
              </a:lnSpc>
              <a:spcBef>
                <a:spcPts val="0"/>
              </a:spcBef>
              <a:buAutoNum type="arabicPeriod"/>
            </a:pPr>
            <a:r>
              <a:rPr lang="en"/>
              <a:t>Matter</a:t>
            </a:r>
          </a:p>
          <a:p>
            <a:pPr indent="-228600" lvl="0" marL="457200" rtl="0">
              <a:lnSpc>
                <a:spcPct val="100000"/>
              </a:lnSpc>
              <a:spcBef>
                <a:spcPts val="0"/>
              </a:spcBef>
              <a:buAutoNum type="arabicPeriod"/>
            </a:pPr>
            <a:r>
              <a:rPr lang="en"/>
              <a:t>Element</a:t>
            </a:r>
          </a:p>
          <a:p>
            <a:pPr indent="-228600" lvl="0" marL="457200" rtl="0">
              <a:lnSpc>
                <a:spcPct val="100000"/>
              </a:lnSpc>
              <a:spcBef>
                <a:spcPts val="0"/>
              </a:spcBef>
              <a:buAutoNum type="arabicPeriod"/>
            </a:pPr>
            <a:r>
              <a:rPr lang="en"/>
              <a:t>Compound</a:t>
            </a:r>
          </a:p>
          <a:p>
            <a:pPr rtl="0">
              <a:lnSpc>
                <a:spcPct val="100000"/>
              </a:lnSpc>
              <a:spcBef>
                <a:spcPts val="0"/>
              </a:spcBef>
              <a:buNone/>
            </a:pPr>
            <a:r>
              <a:rPr lang="en"/>
              <a:t>Flashcards should have the term on one side and the definition and a picture on the other.  These are due the next time we meet on October 1st</a:t>
            </a:r>
          </a:p>
          <a:p>
            <a:pPr lvl="0">
              <a:lnSpc>
                <a:spcPct val="100000"/>
              </a:lnSpc>
              <a:spcBef>
                <a:spcPts val="0"/>
              </a:spcBef>
              <a:buNone/>
            </a:pPr>
            <a:r>
              <a:rPr lang="en"/>
              <a:t>**Lab reports printed out are due then as well!!!</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sp>
        <p:nvSpPr>
          <p:cNvPr id="300" name="Shape 300"/>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credits page</a:t>
            </a:r>
          </a:p>
        </p:txBody>
      </p:sp>
      <p:sp>
        <p:nvSpPr>
          <p:cNvPr id="301" name="Shape 301"/>
          <p:cNvSpPr txBox="1"/>
          <p:nvPr>
            <p:ph idx="1" type="body"/>
          </p:nvPr>
        </p:nvSpPr>
        <p:spPr>
          <a:xfrm>
            <a:off x="259300" y="1214425"/>
            <a:ext cx="8520599" cy="3334800"/>
          </a:xfrm>
          <a:prstGeom prst="rect">
            <a:avLst/>
          </a:prstGeom>
        </p:spPr>
        <p:txBody>
          <a:bodyPr anchorCtr="0" anchor="t" bIns="91425" lIns="91425" rIns="91425" tIns="91425">
            <a:noAutofit/>
          </a:bodyPr>
          <a:lstStyle/>
          <a:p>
            <a:pPr rtl="0">
              <a:spcBef>
                <a:spcPts val="0"/>
              </a:spcBef>
              <a:buNone/>
            </a:pPr>
            <a:r>
              <a:rPr lang="en" sz="600" u="sng">
                <a:solidFill>
                  <a:schemeClr val="hlink"/>
                </a:solidFill>
                <a:hlinkClick r:id="rId3"/>
              </a:rPr>
              <a:t>https://docs.google.com/presentation/d/1vUAJIQiefAOIg1KK6exv1mSN4uiMraB93LGzeWAnGJE/edit#slide=id.gc9b3647b8_1_13</a:t>
            </a:r>
            <a:r>
              <a:rPr lang="en" sz="600"/>
              <a:t> - cactus</a:t>
            </a:r>
          </a:p>
          <a:p>
            <a:pPr rtl="0">
              <a:spcBef>
                <a:spcPts val="0"/>
              </a:spcBef>
              <a:buNone/>
            </a:pPr>
            <a:r>
              <a:rPr lang="en" sz="600" u="sng">
                <a:solidFill>
                  <a:schemeClr val="hlink"/>
                </a:solidFill>
                <a:hlinkClick r:id="rId4"/>
              </a:rPr>
              <a:t>https://docs.google.com/presentation/d/1vUAJIQiefAOIg1KK6exv1mSN4uiMraB93LGzeWAnGJE/edit#slide=id.gc9b3647b8_1_3</a:t>
            </a:r>
            <a:r>
              <a:rPr lang="en" sz="600"/>
              <a:t> - apple</a:t>
            </a:r>
          </a:p>
          <a:p>
            <a:pPr rtl="0">
              <a:spcBef>
                <a:spcPts val="0"/>
              </a:spcBef>
              <a:buNone/>
            </a:pPr>
            <a:r>
              <a:rPr lang="en" sz="600" u="sng">
                <a:solidFill>
                  <a:schemeClr val="hlink"/>
                </a:solidFill>
                <a:hlinkClick r:id="rId5"/>
              </a:rPr>
              <a:t>https://docs.google.com/presentation/d/1vUAJIQiefAOIg1KK6exv1mSN4uiMraB93LGzeWAnGJE/edit#slide=id.gc9b3647b8_1_3</a:t>
            </a:r>
            <a:r>
              <a:rPr lang="en" sz="600"/>
              <a:t> - cardinal</a:t>
            </a:r>
          </a:p>
          <a:p>
            <a:pPr rtl="0">
              <a:spcBef>
                <a:spcPts val="0"/>
              </a:spcBef>
              <a:buNone/>
            </a:pPr>
            <a:r>
              <a:rPr lang="en" sz="600" u="sng">
                <a:solidFill>
                  <a:schemeClr val="hlink"/>
                </a:solidFill>
                <a:hlinkClick r:id="rId6"/>
              </a:rPr>
              <a:t>https://www.google.com/search?q=image+of+playing+card&amp;espv=2&amp;biw=1920&amp;bih=971&amp;tbm=isch&amp;imgil=Fjm8eRrhH8euZM%253A%253Bd2Jn3AxivcagGM%253Bhttp%25253A%25252F%25252Fwww.eventhubs.com%25252Fnews%25252F2014%25252Ffeb%25252F26%25252Fkiller-instincts-combo-system-creation-began-standard-deck-playing-cards%25252F&amp;source=iu&amp;pf=m&amp;fir=Fjm8eRrhH8euZM%253A%252Cd2Jn3AxivcagGM%252C_&amp;usg=__5DNnYBNttt861IpOGzpqVWI1e2U%3D&amp;ved=0CDYQyjdqFQoTCMft8IzYlcgCFYXMgAodId8KvQ&amp;ei=CxQHVoe8HYWZgwShvqvoCw#imgrc=Fjm8eRrhH8euZM%3A&amp;usg=__5DNnYBNttt861IpOGzpqVWI1e2U%3D</a:t>
            </a:r>
            <a:r>
              <a:rPr lang="en" sz="600"/>
              <a:t> - playing card</a:t>
            </a:r>
          </a:p>
          <a:p>
            <a:pPr rtl="0">
              <a:spcBef>
                <a:spcPts val="0"/>
              </a:spcBef>
              <a:buNone/>
            </a:pPr>
            <a:r>
              <a:rPr lang="en" sz="600" u="sng">
                <a:solidFill>
                  <a:schemeClr val="hlink"/>
                </a:solidFill>
                <a:hlinkClick r:id="rId7"/>
              </a:rPr>
              <a:t>https://docs.google.com/presentation/d/1vUAJIQiefAOIg1KK6exv1mSN4uiMraB93LGzeWAnGJE/edit#slide=id.gc9e0b8d84_0_19</a:t>
            </a:r>
            <a:r>
              <a:rPr lang="en" sz="600"/>
              <a:t> - dog</a:t>
            </a:r>
          </a:p>
          <a:p>
            <a:pPr rtl="0">
              <a:spcBef>
                <a:spcPts val="0"/>
              </a:spcBef>
              <a:buNone/>
            </a:pPr>
            <a:r>
              <a:rPr lang="en" sz="600" u="sng">
                <a:solidFill>
                  <a:schemeClr val="hlink"/>
                </a:solidFill>
                <a:hlinkClick r:id="rId8"/>
              </a:rPr>
              <a:t>https://www.google.com/search?q=image+of+an+atom&amp;espv=2&amp;biw=1920&amp;bih=971&amp;tbm=isch&amp;tbo=u&amp;source=univ&amp;sa=X&amp;ved=0CDUQ7AlqFQoTCOeo1tfblcgCFQOUDQod7mcEVw#imgrc=FIt0HVXERl1yDM%3A</a:t>
            </a:r>
            <a:r>
              <a:rPr lang="en" sz="600"/>
              <a:t> - atom</a:t>
            </a:r>
          </a:p>
          <a:p>
            <a:pPr rtl="0">
              <a:spcBef>
                <a:spcPts val="0"/>
              </a:spcBef>
              <a:buNone/>
            </a:pPr>
            <a:r>
              <a:rPr lang="en" sz="600" u="sng">
                <a:solidFill>
                  <a:schemeClr val="hlink"/>
                </a:solidFill>
                <a:hlinkClick r:id="rId9"/>
              </a:rPr>
              <a:t>https://www.google.com/search?q=image+of+the+first+10+elements+of+the+periodic+table&amp;espv=2&amp;biw=1920&amp;bih=971&amp;tbm=isch&amp;imgil=n4sU-oU4djl5cM%253A%253BaX3WSYw1xq_0rM%253Bhttp%25253A%25252F%25252Fwww.middleschoolchemistry.com%25252Fmultimedia%25252Fchapter4%25252Flesson2&amp;source=iu&amp;pf=m&amp;fir=n4sU-oU4djl5cM%253A%252CaX3WSYw1xq_0rM%252C_&amp;usg=__3WwslgeKk9Q_hkWPA9HBVi7QJq0%3D&amp;ved=0CDAQyjdqFQoTCLLyiKHelcgCFUyGDQodn94G-w&amp;ei=gBoHVrKyGsyMNp-9m9gP#imgrc=n4sU-oU4djl5cM%3A&amp;usg=__3WwslgeKk9Q_hkWPA9HBVi7QJq0%3D</a:t>
            </a:r>
            <a:r>
              <a:rPr lang="en" sz="600"/>
              <a:t> - periodic table 1 - 20</a:t>
            </a:r>
          </a:p>
          <a:p>
            <a:pPr>
              <a:spcBef>
                <a:spcPts val="0"/>
              </a:spcBef>
              <a:buNone/>
            </a:pPr>
            <a:r>
              <a:rPr lang="en" sz="600" u="sng">
                <a:solidFill>
                  <a:schemeClr val="hlink"/>
                </a:solidFill>
                <a:hlinkClick r:id="rId10"/>
              </a:rPr>
              <a:t>https://docs.google.com/presentation/d/1vUAJIQiefAOIg1KK6exv1mSN4uiMraB93LGzeWAnGJE/edit#slide=id.gc9ea91010_0_11</a:t>
            </a:r>
            <a:r>
              <a:rPr lang="en" sz="600"/>
              <a:t> water</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 name="Shape 72"/>
        <p:cNvGrpSpPr/>
        <p:nvPr/>
      </p:nvGrpSpPr>
      <p:grpSpPr>
        <a:xfrm>
          <a:off x="0" y="0"/>
          <a:ext cx="0" cy="0"/>
          <a:chOff x="0" y="0"/>
          <a:chExt cx="0" cy="0"/>
        </a:xfrm>
      </p:grpSpPr>
      <p:sp>
        <p:nvSpPr>
          <p:cNvPr id="73" name="Shape 73"/>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Explanation</a:t>
            </a:r>
          </a:p>
        </p:txBody>
      </p:sp>
      <p:sp>
        <p:nvSpPr>
          <p:cNvPr id="74" name="Shape 74"/>
          <p:cNvSpPr txBox="1"/>
          <p:nvPr>
            <p:ph idx="1" type="body"/>
          </p:nvPr>
        </p:nvSpPr>
        <p:spPr>
          <a:xfrm>
            <a:off x="311700" y="1017725"/>
            <a:ext cx="8520599" cy="4125600"/>
          </a:xfrm>
          <a:prstGeom prst="rect">
            <a:avLst/>
          </a:prstGeom>
        </p:spPr>
        <p:txBody>
          <a:bodyPr anchorCtr="0" anchor="t" bIns="91425" lIns="91425" rIns="91425" tIns="91425">
            <a:noAutofit/>
          </a:bodyPr>
          <a:lstStyle/>
          <a:p>
            <a:pPr lvl="0" rtl="0">
              <a:spcBef>
                <a:spcPts val="0"/>
              </a:spcBef>
              <a:buNone/>
            </a:pPr>
            <a:r>
              <a:rPr lang="en"/>
              <a:t>.Atoms are the smallest particles of matter that make up the substances zinc and copper (elements) in the penny. Most pennies circulating today are made up of 97.5%zinc and 2.5% copper. If a penny were made of pure copper, it would contain about 2.4 × 1024 copper atoms. This indicates that the size of an individual atom is very small. A penny weighs only about 2 g. With over 1024 atoms in a penny, this shows that the mass of an individual atom is extremely small, yet it still has mass. Atoms and molecules are always in motion and reach a minimum of motion in very extreme, cold conditions. Since the penny is a solid, the atoms that make up the penny are in a fixed position and can only move by vibrating. An atom is mostly empty space. Even though the zinc and copper atoms make up the solid substance of the penny, the atoms themselves are mostly empty space.</a:t>
            </a:r>
          </a:p>
          <a:p>
            <a:pPr lvl="0" rtl="0">
              <a:spcBef>
                <a:spcPts val="0"/>
              </a:spcBef>
              <a:buClr>
                <a:schemeClr val="dk2"/>
              </a:buClr>
              <a:buFont typeface="Arial"/>
              <a:buNone/>
            </a:pPr>
            <a:r>
              <a:t/>
            </a:r>
            <a:endParaRPr/>
          </a:p>
          <a:p>
            <a:pPr>
              <a:spcBef>
                <a:spcPts val="0"/>
              </a:spcBef>
              <a:buNone/>
            </a:pPr>
            <a:r>
              <a:t/>
            </a: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Learning Target</a:t>
            </a:r>
          </a:p>
        </p:txBody>
      </p:sp>
      <p:sp>
        <p:nvSpPr>
          <p:cNvPr id="80" name="Shape 80"/>
          <p:cNvSpPr txBox="1"/>
          <p:nvPr>
            <p:ph idx="1" type="body"/>
          </p:nvPr>
        </p:nvSpPr>
        <p:spPr>
          <a:xfrm>
            <a:off x="311700" y="1234075"/>
            <a:ext cx="8520599" cy="3334800"/>
          </a:xfrm>
          <a:prstGeom prst="rect">
            <a:avLst/>
          </a:prstGeom>
        </p:spPr>
        <p:txBody>
          <a:bodyPr anchorCtr="0" anchor="t" bIns="91425" lIns="91425" rIns="91425" tIns="91425">
            <a:noAutofit/>
          </a:bodyPr>
          <a:lstStyle/>
          <a:p>
            <a:pPr rtl="0">
              <a:spcBef>
                <a:spcPts val="0"/>
              </a:spcBef>
              <a:buNone/>
            </a:pPr>
            <a:r>
              <a:rPr lang="en"/>
              <a:t>What are the differences between atoms, molecules, elements and compounds and how do they interact with the physical world?</a:t>
            </a:r>
          </a:p>
          <a:p>
            <a:pPr rtl="0">
              <a:spcBef>
                <a:spcPts val="0"/>
              </a:spcBef>
              <a:buNone/>
            </a:pPr>
            <a:r>
              <a:rPr lang="en"/>
              <a:t>6.p.2.1</a:t>
            </a:r>
          </a:p>
          <a:p>
            <a:pPr rtl="0">
              <a:spcBef>
                <a:spcPts val="0"/>
              </a:spcBef>
              <a:buNone/>
            </a:pPr>
            <a:r>
              <a:rPr lang="en"/>
              <a:t>Questions</a:t>
            </a:r>
          </a:p>
          <a:p>
            <a:pPr rtl="0">
              <a:spcBef>
                <a:spcPts val="0"/>
              </a:spcBef>
              <a:buNone/>
            </a:pPr>
            <a:r>
              <a:rPr lang="en"/>
              <a:t>How are an atom and a molecule different?</a:t>
            </a:r>
          </a:p>
          <a:p>
            <a:pPr rtl="0">
              <a:spcBef>
                <a:spcPts val="0"/>
              </a:spcBef>
              <a:buNone/>
            </a:pPr>
            <a:r>
              <a:rPr lang="en"/>
              <a:t>How do the terms atom and molecule differ from matter?</a:t>
            </a:r>
          </a:p>
          <a:p>
            <a:pPr>
              <a:spcBef>
                <a:spcPts val="0"/>
              </a:spcBef>
              <a:buNone/>
            </a:pPr>
            <a:r>
              <a:rPr lang="en"/>
              <a:t>What is an element and a compound?</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x="0" y="0"/>
          <a:ext cx="0" cy="0"/>
          <a:chOff x="0" y="0"/>
          <a:chExt cx="0" cy="0"/>
        </a:xfrm>
      </p:grpSpPr>
      <p:sp>
        <p:nvSpPr>
          <p:cNvPr id="85" name="Shape 85"/>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What is Matter?</a:t>
            </a:r>
          </a:p>
        </p:txBody>
      </p:sp>
      <p:sp>
        <p:nvSpPr>
          <p:cNvPr id="86" name="Shape 86"/>
          <p:cNvSpPr txBox="1"/>
          <p:nvPr>
            <p:ph idx="1" type="body"/>
          </p:nvPr>
        </p:nvSpPr>
        <p:spPr>
          <a:xfrm>
            <a:off x="311700" y="1234075"/>
            <a:ext cx="8520599" cy="3334800"/>
          </a:xfrm>
          <a:prstGeom prst="rect">
            <a:avLst/>
          </a:prstGeom>
        </p:spPr>
        <p:txBody>
          <a:bodyPr anchorCtr="0" anchor="t" bIns="91425" lIns="91425" rIns="91425" tIns="91425">
            <a:noAutofit/>
          </a:bodyPr>
          <a:lstStyle/>
          <a:p>
            <a:pPr rtl="0">
              <a:spcBef>
                <a:spcPts val="0"/>
              </a:spcBef>
              <a:buNone/>
            </a:pPr>
            <a:r>
              <a:rPr lang="en"/>
              <a:t>Matter is anything that takes up space and has mass.</a:t>
            </a:r>
          </a:p>
          <a:p>
            <a:pPr>
              <a:spcBef>
                <a:spcPts val="0"/>
              </a:spcBef>
              <a:buNone/>
            </a:pPr>
            <a:r>
              <a:t/>
            </a:r>
            <a:endParaRPr/>
          </a:p>
        </p:txBody>
      </p:sp>
      <p:pic>
        <p:nvPicPr>
          <p:cNvPr id="87" name="Shape 87"/>
          <p:cNvPicPr preferRelativeResize="0"/>
          <p:nvPr/>
        </p:nvPicPr>
        <p:blipFill>
          <a:blip r:embed="rId3">
            <a:alphaModFix/>
          </a:blip>
          <a:stretch>
            <a:fillRect/>
          </a:stretch>
        </p:blipFill>
        <p:spPr>
          <a:xfrm>
            <a:off x="311699" y="1594299"/>
            <a:ext cx="1437750" cy="2158299"/>
          </a:xfrm>
          <a:prstGeom prst="rect">
            <a:avLst/>
          </a:prstGeom>
          <a:noFill/>
          <a:ln>
            <a:noFill/>
          </a:ln>
        </p:spPr>
      </p:pic>
      <p:pic>
        <p:nvPicPr>
          <p:cNvPr id="88" name="Shape 88"/>
          <p:cNvPicPr preferRelativeResize="0"/>
          <p:nvPr/>
        </p:nvPicPr>
        <p:blipFill>
          <a:blip r:embed="rId4">
            <a:alphaModFix/>
          </a:blip>
          <a:stretch>
            <a:fillRect/>
          </a:stretch>
        </p:blipFill>
        <p:spPr>
          <a:xfrm>
            <a:off x="2019566" y="2925316"/>
            <a:ext cx="1396824" cy="1643549"/>
          </a:xfrm>
          <a:prstGeom prst="rect">
            <a:avLst/>
          </a:prstGeom>
          <a:noFill/>
          <a:ln>
            <a:noFill/>
          </a:ln>
        </p:spPr>
      </p:pic>
      <p:pic>
        <p:nvPicPr>
          <p:cNvPr id="89" name="Shape 89"/>
          <p:cNvPicPr preferRelativeResize="0"/>
          <p:nvPr/>
        </p:nvPicPr>
        <p:blipFill>
          <a:blip r:embed="rId5">
            <a:alphaModFix/>
          </a:blip>
          <a:stretch>
            <a:fillRect/>
          </a:stretch>
        </p:blipFill>
        <p:spPr>
          <a:xfrm>
            <a:off x="6642921" y="674874"/>
            <a:ext cx="1607950" cy="1493900"/>
          </a:xfrm>
          <a:prstGeom prst="rect">
            <a:avLst/>
          </a:prstGeom>
          <a:noFill/>
          <a:ln>
            <a:noFill/>
          </a:ln>
        </p:spPr>
      </p:pic>
      <p:pic>
        <p:nvPicPr>
          <p:cNvPr id="90" name="Shape 90"/>
          <p:cNvPicPr preferRelativeResize="0"/>
          <p:nvPr/>
        </p:nvPicPr>
        <p:blipFill>
          <a:blip r:embed="rId6">
            <a:alphaModFix/>
          </a:blip>
          <a:stretch>
            <a:fillRect/>
          </a:stretch>
        </p:blipFill>
        <p:spPr>
          <a:xfrm>
            <a:off x="4012625" y="2234537"/>
            <a:ext cx="2209800" cy="2066925"/>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 name="Shape 94"/>
        <p:cNvGrpSpPr/>
        <p:nvPr/>
      </p:nvGrpSpPr>
      <p:grpSpPr>
        <a:xfrm>
          <a:off x="0" y="0"/>
          <a:ext cx="0" cy="0"/>
          <a:chOff x="0" y="0"/>
          <a:chExt cx="0" cy="0"/>
        </a:xfrm>
      </p:grpSpPr>
      <p:sp>
        <p:nvSpPr>
          <p:cNvPr id="95" name="Shape 95"/>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What is not matter?</a:t>
            </a:r>
          </a:p>
        </p:txBody>
      </p:sp>
      <p:sp>
        <p:nvSpPr>
          <p:cNvPr id="96" name="Shape 96"/>
          <p:cNvSpPr txBox="1"/>
          <p:nvPr>
            <p:ph idx="1" type="body"/>
          </p:nvPr>
        </p:nvSpPr>
        <p:spPr>
          <a:xfrm>
            <a:off x="311700" y="1293025"/>
            <a:ext cx="8520599" cy="3334800"/>
          </a:xfrm>
          <a:prstGeom prst="rect">
            <a:avLst/>
          </a:prstGeom>
        </p:spPr>
        <p:txBody>
          <a:bodyPr anchorCtr="0" anchor="t" bIns="91425" lIns="91425" rIns="91425" tIns="91425">
            <a:noAutofit/>
          </a:bodyPr>
          <a:lstStyle/>
          <a:p>
            <a:pPr lvl="0" rtl="0">
              <a:spcBef>
                <a:spcPts val="1400"/>
              </a:spcBef>
              <a:spcAft>
                <a:spcPts val="0"/>
              </a:spcAft>
              <a:buNone/>
            </a:pPr>
            <a:r>
              <a:rPr b="1" lang="en" sz="2400">
                <a:solidFill>
                  <a:schemeClr val="accent5"/>
                </a:solidFill>
                <a:latin typeface="Trebuchet MS"/>
                <a:ea typeface="Trebuchet MS"/>
                <a:cs typeface="Trebuchet MS"/>
                <a:sym typeface="Trebuchet MS"/>
              </a:rPr>
              <a:t>Matter is virtually everything...</a:t>
            </a:r>
          </a:p>
          <a:p>
            <a:pPr lvl="0" rtl="0">
              <a:spcBef>
                <a:spcPts val="1400"/>
              </a:spcBef>
              <a:spcAft>
                <a:spcPts val="0"/>
              </a:spcAft>
              <a:buClr>
                <a:schemeClr val="dk2"/>
              </a:buClr>
              <a:buSzPct val="45833"/>
              <a:buFont typeface="Arial"/>
              <a:buNone/>
            </a:pPr>
            <a:r>
              <a:rPr b="1" lang="en" sz="2400">
                <a:solidFill>
                  <a:schemeClr val="accent5"/>
                </a:solidFill>
                <a:latin typeface="Trebuchet MS"/>
                <a:ea typeface="Trebuchet MS"/>
                <a:cs typeface="Trebuchet MS"/>
                <a:sym typeface="Trebuchet MS"/>
              </a:rPr>
              <a:t>The only thing isn’t made is energy (sunlight, heat, electricity).</a:t>
            </a:r>
          </a:p>
          <a:p>
            <a:pPr lvl="0" rtl="0">
              <a:spcBef>
                <a:spcPts val="1400"/>
              </a:spcBef>
              <a:spcAft>
                <a:spcPts val="0"/>
              </a:spcAft>
              <a:buClr>
                <a:schemeClr val="dk2"/>
              </a:buClr>
              <a:buSzPct val="45833"/>
              <a:buFont typeface="Arial"/>
              <a:buNone/>
            </a:pPr>
            <a:r>
              <a:rPr b="1" lang="en" sz="2400">
                <a:solidFill>
                  <a:schemeClr val="accent5"/>
                </a:solidFill>
                <a:latin typeface="Trebuchet MS"/>
                <a:ea typeface="Trebuchet MS"/>
                <a:cs typeface="Trebuchet MS"/>
                <a:sym typeface="Trebuchet MS"/>
              </a:rPr>
              <a:t>  It has no </a:t>
            </a:r>
            <a:r>
              <a:rPr b="1" lang="en" sz="2400" u="sng">
                <a:solidFill>
                  <a:schemeClr val="accent5"/>
                </a:solidFill>
                <a:latin typeface="Trebuchet MS"/>
                <a:ea typeface="Trebuchet MS"/>
                <a:cs typeface="Trebuchet MS"/>
                <a:sym typeface="Trebuchet MS"/>
              </a:rPr>
              <a:t>mass</a:t>
            </a:r>
            <a:r>
              <a:rPr b="1" lang="en" sz="2400">
                <a:solidFill>
                  <a:schemeClr val="accent5"/>
                </a:solidFill>
                <a:latin typeface="Trebuchet MS"/>
                <a:ea typeface="Trebuchet MS"/>
                <a:cs typeface="Trebuchet MS"/>
                <a:sym typeface="Trebuchet MS"/>
              </a:rPr>
              <a:t> or </a:t>
            </a:r>
            <a:r>
              <a:rPr b="1" lang="en" sz="2400" u="sng">
                <a:solidFill>
                  <a:schemeClr val="accent5"/>
                </a:solidFill>
                <a:latin typeface="Trebuchet MS"/>
                <a:ea typeface="Trebuchet MS"/>
                <a:cs typeface="Trebuchet MS"/>
                <a:sym typeface="Trebuchet MS"/>
              </a:rPr>
              <a:t>volume</a:t>
            </a:r>
            <a:r>
              <a:rPr b="1" lang="en" sz="2400">
                <a:solidFill>
                  <a:schemeClr val="accent5"/>
                </a:solidFill>
                <a:latin typeface="Trebuchet MS"/>
                <a:ea typeface="Trebuchet MS"/>
                <a:cs typeface="Trebuchet MS"/>
                <a:sym typeface="Trebuchet MS"/>
              </a:rPr>
              <a:t> so it can’t be matter!</a:t>
            </a:r>
          </a:p>
          <a:p>
            <a:pPr>
              <a:spcBef>
                <a:spcPts val="0"/>
              </a:spcBef>
              <a:buNone/>
            </a:pPr>
            <a:r>
              <a:t/>
            </a:r>
            <a:endParaRPr>
              <a:solidFill>
                <a:schemeClr val="accent5"/>
              </a:solidFil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Let’s be more specific</a:t>
            </a:r>
          </a:p>
        </p:txBody>
      </p:sp>
      <p:sp>
        <p:nvSpPr>
          <p:cNvPr id="102" name="Shape 102"/>
          <p:cNvSpPr txBox="1"/>
          <p:nvPr>
            <p:ph idx="1" type="body"/>
          </p:nvPr>
        </p:nvSpPr>
        <p:spPr>
          <a:xfrm>
            <a:off x="311700" y="1234075"/>
            <a:ext cx="8520599" cy="3334800"/>
          </a:xfrm>
          <a:prstGeom prst="rect">
            <a:avLst/>
          </a:prstGeom>
        </p:spPr>
        <p:txBody>
          <a:bodyPr anchorCtr="0" anchor="t" bIns="91425" lIns="91425" rIns="91425" tIns="91425">
            <a:noAutofit/>
          </a:bodyPr>
          <a:lstStyle/>
          <a:p>
            <a:pPr rtl="0">
              <a:spcBef>
                <a:spcPts val="0"/>
              </a:spcBef>
              <a:buNone/>
            </a:pPr>
            <a:r>
              <a:rPr lang="en"/>
              <a:t>If matter is a general word that means anything that takes up space and has mass...Then what are atoms and molecules?</a:t>
            </a:r>
          </a:p>
          <a:p>
            <a:pPr rtl="0">
              <a:spcBef>
                <a:spcPts val="0"/>
              </a:spcBef>
              <a:buNone/>
            </a:pPr>
            <a:r>
              <a:rPr lang="en"/>
              <a:t>These words are more scientific and specific.  You could say that you have a dog; but I would know more if you told me his breed and his characteristics.</a:t>
            </a:r>
          </a:p>
          <a:p>
            <a:pPr>
              <a:spcBef>
                <a:spcPts val="0"/>
              </a:spcBef>
              <a:buNone/>
            </a:pPr>
            <a:r>
              <a:t/>
            </a:r>
            <a:endParaRPr/>
          </a:p>
        </p:txBody>
      </p:sp>
      <p:pic>
        <p:nvPicPr>
          <p:cNvPr id="103" name="Shape 103"/>
          <p:cNvPicPr preferRelativeResize="0"/>
          <p:nvPr/>
        </p:nvPicPr>
        <p:blipFill>
          <a:blip r:embed="rId3">
            <a:alphaModFix/>
          </a:blip>
          <a:stretch>
            <a:fillRect/>
          </a:stretch>
        </p:blipFill>
        <p:spPr>
          <a:xfrm>
            <a:off x="940300" y="3125397"/>
            <a:ext cx="1644074" cy="1622274"/>
          </a:xfrm>
          <a:prstGeom prst="rect">
            <a:avLst/>
          </a:prstGeom>
          <a:noFill/>
          <a:ln>
            <a:noFill/>
          </a:ln>
        </p:spPr>
      </p:pic>
      <p:pic>
        <p:nvPicPr>
          <p:cNvPr id="104" name="Shape 104"/>
          <p:cNvPicPr preferRelativeResize="0"/>
          <p:nvPr/>
        </p:nvPicPr>
        <p:blipFill>
          <a:blip r:embed="rId4">
            <a:alphaModFix/>
          </a:blip>
          <a:stretch>
            <a:fillRect/>
          </a:stretch>
        </p:blipFill>
        <p:spPr>
          <a:xfrm>
            <a:off x="4974521" y="2880475"/>
            <a:ext cx="2433412" cy="1622274"/>
          </a:xfrm>
          <a:prstGeom prst="rect">
            <a:avLst/>
          </a:prstGeom>
          <a:noFill/>
          <a:ln>
            <a:noFill/>
          </a:ln>
        </p:spPr>
      </p:pic>
      <p:sp>
        <p:nvSpPr>
          <p:cNvPr id="105" name="Shape 105"/>
          <p:cNvSpPr/>
          <p:nvPr/>
        </p:nvSpPr>
        <p:spPr>
          <a:xfrm>
            <a:off x="2843675" y="3780625"/>
            <a:ext cx="1415399" cy="3867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Atoms</a:t>
            </a:r>
          </a:p>
        </p:txBody>
      </p:sp>
      <p:sp>
        <p:nvSpPr>
          <p:cNvPr id="111" name="Shape 111"/>
          <p:cNvSpPr txBox="1"/>
          <p:nvPr>
            <p:ph idx="1" type="body"/>
          </p:nvPr>
        </p:nvSpPr>
        <p:spPr>
          <a:xfrm>
            <a:off x="311700" y="1234075"/>
            <a:ext cx="8520599" cy="3334800"/>
          </a:xfrm>
          <a:prstGeom prst="rect">
            <a:avLst/>
          </a:prstGeom>
        </p:spPr>
        <p:txBody>
          <a:bodyPr anchorCtr="0" anchor="t" bIns="91425" lIns="91425" rIns="91425" tIns="91425">
            <a:noAutofit/>
          </a:bodyPr>
          <a:lstStyle/>
          <a:p>
            <a:pPr indent="-228600" lvl="0" marL="457200" rtl="0">
              <a:spcBef>
                <a:spcPts val="0"/>
              </a:spcBef>
            </a:pPr>
            <a:r>
              <a:rPr lang="en"/>
              <a:t>Atoms are the basic units of matter.  </a:t>
            </a:r>
          </a:p>
          <a:p>
            <a:pPr indent="-228600" lvl="0" marL="457200" rtl="0">
              <a:spcBef>
                <a:spcPts val="0"/>
              </a:spcBef>
            </a:pPr>
            <a:r>
              <a:rPr lang="en"/>
              <a:t>Atoms have all the properties of matter</a:t>
            </a:r>
          </a:p>
          <a:p>
            <a:pPr indent="-228600" lvl="0" marL="457200" rtl="0">
              <a:spcBef>
                <a:spcPts val="0"/>
              </a:spcBef>
            </a:pPr>
            <a:r>
              <a:rPr lang="en"/>
              <a:t>They occupy space</a:t>
            </a:r>
          </a:p>
          <a:p>
            <a:pPr indent="-228600" lvl="0" marL="457200" rtl="0">
              <a:spcBef>
                <a:spcPts val="0"/>
              </a:spcBef>
            </a:pPr>
            <a:r>
              <a:rPr lang="en"/>
              <a:t>They are incredibly small </a:t>
            </a:r>
          </a:p>
          <a:p>
            <a:pPr indent="-228600" lvl="0" marL="457200" rtl="0">
              <a:spcBef>
                <a:spcPts val="0"/>
              </a:spcBef>
            </a:pPr>
            <a:r>
              <a:rPr lang="en"/>
              <a:t>They can only be seen with a special microscope</a:t>
            </a:r>
          </a:p>
          <a:p>
            <a:pPr indent="-228600" lvl="0" marL="457200">
              <a:spcBef>
                <a:spcPts val="0"/>
              </a:spcBef>
            </a:pPr>
            <a:r>
              <a:rPr lang="en"/>
              <a:t>They have mass</a:t>
            </a:r>
          </a:p>
        </p:txBody>
      </p:sp>
      <p:pic>
        <p:nvPicPr>
          <p:cNvPr id="112" name="Shape 112"/>
          <p:cNvPicPr preferRelativeResize="0"/>
          <p:nvPr/>
        </p:nvPicPr>
        <p:blipFill>
          <a:blip r:embed="rId3">
            <a:alphaModFix/>
          </a:blip>
          <a:stretch>
            <a:fillRect/>
          </a:stretch>
        </p:blipFill>
        <p:spPr>
          <a:xfrm>
            <a:off x="5851150" y="1275450"/>
            <a:ext cx="3192774" cy="2678374"/>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