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7" d="100"/>
          <a:sy n="117" d="100"/>
        </p:scale>
        <p:origin x="-466" y="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97766847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rot="10800000" flipH="1">
            <a:off x="0" y="2984999"/>
            <a:ext cx="9144000" cy="2158500"/>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10" name="Shape 10"/>
          <p:cNvSpPr/>
          <p:nvPr/>
        </p:nvSpPr>
        <p:spPr>
          <a:xfrm>
            <a:off x="0" y="2393175"/>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11" name="Shape 11"/>
          <p:cNvSpPr/>
          <p:nvPr/>
        </p:nvSpPr>
        <p:spPr>
          <a:xfrm rot="10800000" flipH="1">
            <a:off x="0" y="2983958"/>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12" name="Shape 12"/>
          <p:cNvSpPr txBox="1">
            <a:spLocks noGrp="1"/>
          </p:cNvSpPr>
          <p:nvPr>
            <p:ph type="ctrTitle"/>
          </p:nvPr>
        </p:nvSpPr>
        <p:spPr>
          <a:xfrm>
            <a:off x="685800" y="1746892"/>
            <a:ext cx="7772400" cy="1238099"/>
          </a:xfrm>
          <a:prstGeom prst="rect">
            <a:avLst/>
          </a:prstGeom>
        </p:spPr>
        <p:txBody>
          <a:bodyPr lIns="91425" tIns="91425" rIns="91425" bIns="91425" anchor="b"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13" name="Shape 13"/>
          <p:cNvSpPr txBox="1">
            <a:spLocks noGrp="1"/>
          </p:cNvSpPr>
          <p:nvPr>
            <p:ph type="subTitle" idx="1"/>
          </p:nvPr>
        </p:nvSpPr>
        <p:spPr>
          <a:xfrm>
            <a:off x="685800" y="3093357"/>
            <a:ext cx="7772400" cy="666600"/>
          </a:xfrm>
          <a:prstGeom prst="rect">
            <a:avLst/>
          </a:prstGeom>
        </p:spPr>
        <p:txBody>
          <a:bodyPr lIns="91425" tIns="91425" rIns="91425" bIns="91425" anchor="t" anchorCtr="0"/>
          <a:lstStyle>
            <a:lvl1pPr algn="ctr">
              <a:spcBef>
                <a:spcPts val="0"/>
              </a:spcBef>
              <a:buClr>
                <a:schemeClr val="dk2"/>
              </a:buClr>
              <a:buSzPct val="100000"/>
              <a:buNone/>
              <a:defRPr sz="2400" i="1">
                <a:solidFill>
                  <a:schemeClr val="dk2"/>
                </a:solidFill>
              </a:defRPr>
            </a:lvl1pPr>
            <a:lvl2pPr algn="ctr">
              <a:spcBef>
                <a:spcPts val="0"/>
              </a:spcBef>
              <a:buClr>
                <a:schemeClr val="dk2"/>
              </a:buClr>
              <a:buNone/>
              <a:defRPr i="1">
                <a:solidFill>
                  <a:schemeClr val="dk2"/>
                </a:solidFill>
              </a:defRPr>
            </a:lvl2pPr>
            <a:lvl3pPr algn="ctr">
              <a:spcBef>
                <a:spcPts val="0"/>
              </a:spcBef>
              <a:buClr>
                <a:schemeClr val="dk2"/>
              </a:buClr>
              <a:buNone/>
              <a:defRPr i="1">
                <a:solidFill>
                  <a:schemeClr val="dk2"/>
                </a:solidFill>
              </a:defRPr>
            </a:lvl3pPr>
            <a:lvl4pPr algn="ctr">
              <a:spcBef>
                <a:spcPts val="0"/>
              </a:spcBef>
              <a:buClr>
                <a:schemeClr val="dk2"/>
              </a:buClr>
              <a:buSzPct val="100000"/>
              <a:buNone/>
              <a:defRPr sz="2400" i="1">
                <a:solidFill>
                  <a:schemeClr val="dk2"/>
                </a:solidFill>
              </a:defRPr>
            </a:lvl4pPr>
            <a:lvl5pPr algn="ctr">
              <a:spcBef>
                <a:spcPts val="0"/>
              </a:spcBef>
              <a:buClr>
                <a:schemeClr val="dk2"/>
              </a:buClr>
              <a:buSzPct val="100000"/>
              <a:buNone/>
              <a:defRPr sz="2400" i="1">
                <a:solidFill>
                  <a:schemeClr val="dk2"/>
                </a:solidFill>
              </a:defRPr>
            </a:lvl5pPr>
            <a:lvl6pPr algn="ctr">
              <a:spcBef>
                <a:spcPts val="0"/>
              </a:spcBef>
              <a:buClr>
                <a:schemeClr val="dk2"/>
              </a:buClr>
              <a:buSzPct val="100000"/>
              <a:buNone/>
              <a:defRPr sz="2400" i="1">
                <a:solidFill>
                  <a:schemeClr val="dk2"/>
                </a:solidFill>
              </a:defRPr>
            </a:lvl6pPr>
            <a:lvl7pPr algn="ctr">
              <a:spcBef>
                <a:spcPts val="0"/>
              </a:spcBef>
              <a:buClr>
                <a:schemeClr val="dk2"/>
              </a:buClr>
              <a:buSzPct val="100000"/>
              <a:buNone/>
              <a:defRPr sz="2400" i="1">
                <a:solidFill>
                  <a:schemeClr val="dk2"/>
                </a:solidFill>
              </a:defRPr>
            </a:lvl7pPr>
            <a:lvl8pPr algn="ctr">
              <a:spcBef>
                <a:spcPts val="0"/>
              </a:spcBef>
              <a:buClr>
                <a:schemeClr val="dk2"/>
              </a:buClr>
              <a:buSzPct val="100000"/>
              <a:buNone/>
              <a:defRPr sz="2400" i="1">
                <a:solidFill>
                  <a:schemeClr val="dk2"/>
                </a:solidFill>
              </a:defRPr>
            </a:lvl8pPr>
            <a:lvl9pPr algn="ctr">
              <a:spcBef>
                <a:spcPts val="0"/>
              </a:spcBef>
              <a:buClr>
                <a:schemeClr val="dk2"/>
              </a:buClr>
              <a:buSzPct val="100000"/>
              <a:buNone/>
              <a:defRPr sz="2400" i="1">
                <a:solidFill>
                  <a:schemeClr val="dk2"/>
                </a:solidFill>
              </a:defRPr>
            </a:lvl9pPr>
          </a:lstStyle>
          <a:p>
            <a:endParaRPr/>
          </a:p>
        </p:txBody>
      </p:sp>
      <p:sp>
        <p:nvSpPr>
          <p:cNvPr id="14" name="Shape 1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1"/>
                </a:solidFill>
              </a:rPr>
              <a:t>‹#›</a:t>
            </a:fld>
            <a:endParaRPr lang="en">
              <a:solidFill>
                <a:schemeClr val="dk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17" name="Shape 17"/>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18" name="Shape 18"/>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19" name="Shape 19"/>
          <p:cNvSpPr txBox="1">
            <a:spLocks noGrp="1"/>
          </p:cNvSpPr>
          <p:nvPr>
            <p:ph type="title"/>
          </p:nvPr>
        </p:nvSpPr>
        <p:spPr>
          <a:xfrm>
            <a:off x="457200" y="205978"/>
            <a:ext cx="8229600" cy="8574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2"/>
        <p:cNvGrpSpPr/>
        <p:nvPr/>
      </p:nvGrpSpPr>
      <p:grpSpPr>
        <a:xfrm>
          <a:off x="0" y="0"/>
          <a:ext cx="0" cy="0"/>
          <a:chOff x="0" y="0"/>
          <a:chExt cx="0" cy="0"/>
        </a:xfrm>
      </p:grpSpPr>
      <p:sp>
        <p:nvSpPr>
          <p:cNvPr id="23" name="Shape 23"/>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24" name="Shape 24"/>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25" name="Shape 25"/>
          <p:cNvSpPr txBox="1">
            <a:spLocks noGrp="1"/>
          </p:cNvSpPr>
          <p:nvPr>
            <p:ph type="title"/>
          </p:nvPr>
        </p:nvSpPr>
        <p:spPr>
          <a:xfrm>
            <a:off x="457200" y="205978"/>
            <a:ext cx="8229600" cy="8574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7" name="Shape 27"/>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28" name="Shape 28"/>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32" name="Shape 32"/>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33" name="Shape 33"/>
          <p:cNvSpPr txBox="1">
            <a:spLocks noGrp="1"/>
          </p:cNvSpPr>
          <p:nvPr>
            <p:ph type="title"/>
          </p:nvPr>
        </p:nvSpPr>
        <p:spPr>
          <a:xfrm>
            <a:off x="457200" y="205978"/>
            <a:ext cx="8229600" cy="8574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4" name="Shape 34"/>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35" name="Shape 3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1"/>
                </a:solidFill>
              </a:rPr>
              <a:t>‹#›</a:t>
            </a:fld>
            <a:endParaRPr lang="en">
              <a:solidFill>
                <a:schemeClr val="dk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6"/>
        <p:cNvGrpSpPr/>
        <p:nvPr/>
      </p:nvGrpSpPr>
      <p:grpSpPr>
        <a:xfrm>
          <a:off x="0" y="0"/>
          <a:ext cx="0" cy="0"/>
          <a:chOff x="0" y="0"/>
          <a:chExt cx="0" cy="0"/>
        </a:xfrm>
      </p:grpSpPr>
      <p:sp>
        <p:nvSpPr>
          <p:cNvPr id="37" name="Shape 37"/>
          <p:cNvSpPr/>
          <p:nvPr/>
        </p:nvSpPr>
        <p:spPr>
          <a:xfrm rot="10800000" flipH="1">
            <a:off x="0" y="4412699"/>
            <a:ext cx="9144000" cy="730799"/>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38" name="Shape 38"/>
          <p:cNvSpPr/>
          <p:nvPr/>
        </p:nvSpPr>
        <p:spPr>
          <a:xfrm flipH="1">
            <a:off x="4526627" y="3820834"/>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39" name="Shape 39"/>
          <p:cNvSpPr/>
          <p:nvPr/>
        </p:nvSpPr>
        <p:spPr>
          <a:xfrm rot="10800000">
            <a:off x="4526627" y="4411617"/>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40" name="Shape 40"/>
          <p:cNvSpPr txBox="1">
            <a:spLocks noGrp="1"/>
          </p:cNvSpPr>
          <p:nvPr>
            <p:ph type="body" idx="1"/>
          </p:nvPr>
        </p:nvSpPr>
        <p:spPr>
          <a:xfrm>
            <a:off x="457200" y="4421726"/>
            <a:ext cx="8229600" cy="505200"/>
          </a:xfrm>
          <a:prstGeom prst="rect">
            <a:avLst/>
          </a:prstGeom>
        </p:spPr>
        <p:txBody>
          <a:bodyPr lIns="91425" tIns="91425" rIns="91425" bIns="91425" anchor="ctr" anchorCtr="0"/>
          <a:lstStyle>
            <a:lvl1pPr>
              <a:spcBef>
                <a:spcPts val="0"/>
              </a:spcBef>
              <a:buClr>
                <a:schemeClr val="dk2"/>
              </a:buClr>
              <a:buSzPct val="100000"/>
              <a:buNone/>
              <a:defRPr sz="2400" i="1">
                <a:solidFill>
                  <a:schemeClr val="dk2"/>
                </a:solidFill>
              </a:defRPr>
            </a:lvl1pPr>
          </a:lstStyle>
          <a:p>
            <a:endParaRPr/>
          </a:p>
        </p:txBody>
      </p:sp>
      <p:sp>
        <p:nvSpPr>
          <p:cNvPr id="41" name="Shape 4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2"/>
        <p:cNvGrpSpPr/>
        <p:nvPr/>
      </p:nvGrpSpPr>
      <p:grpSpPr>
        <a:xfrm>
          <a:off x="0" y="0"/>
          <a:ext cx="0" cy="0"/>
          <a:chOff x="0" y="0"/>
          <a:chExt cx="0" cy="0"/>
        </a:xfrm>
      </p:grpSpPr>
      <p:sp>
        <p:nvSpPr>
          <p:cNvPr id="43" name="Shape 43"/>
          <p:cNvSpPr/>
          <p:nvPr/>
        </p:nvSpPr>
        <p:spPr>
          <a:xfrm>
            <a:off x="6676" y="76256"/>
            <a:ext cx="9134130" cy="5054792"/>
          </a:xfrm>
          <a:custGeom>
            <a:avLst/>
            <a:gdLst/>
            <a:ahLst/>
            <a:cxnLst/>
            <a:rect l="0" t="0" r="0" b="0"/>
            <a:pathLst>
              <a:path w="9157023" h="6739723" extrusionOk="0">
                <a:moveTo>
                  <a:pt x="1629" y="0"/>
                </a:moveTo>
                <a:lnTo>
                  <a:pt x="9157023" y="4340980"/>
                </a:lnTo>
                <a:lnTo>
                  <a:pt x="1593" y="6739723"/>
                </a:lnTo>
                <a:cubicBezTo>
                  <a:pt x="-3941" y="5123960"/>
                  <a:pt x="7163" y="1615763"/>
                  <a:pt x="1629" y="0"/>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44" name="Shape 4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gs>
            <a:gs pos="100000">
              <a:schemeClr val="dk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a:spcBef>
                <a:spcPts val="0"/>
              </a:spcBef>
              <a:buClr>
                <a:schemeClr val="lt1"/>
              </a:buClr>
              <a:buSzPct val="100000"/>
              <a:buFont typeface="Georgia"/>
              <a:buNone/>
              <a:defRPr sz="4800">
                <a:solidFill>
                  <a:schemeClr val="lt1"/>
                </a:solidFill>
                <a:latin typeface="Georgia"/>
                <a:ea typeface="Georgia"/>
                <a:cs typeface="Georgia"/>
                <a:sym typeface="Georgia"/>
              </a:defRPr>
            </a:lvl1pPr>
            <a:lvl2pPr>
              <a:spcBef>
                <a:spcPts val="0"/>
              </a:spcBef>
              <a:buClr>
                <a:schemeClr val="lt1"/>
              </a:buClr>
              <a:buSzPct val="100000"/>
              <a:buFont typeface="Georgia"/>
              <a:buNone/>
              <a:defRPr sz="4800">
                <a:solidFill>
                  <a:schemeClr val="lt1"/>
                </a:solidFill>
                <a:latin typeface="Georgia"/>
                <a:ea typeface="Georgia"/>
                <a:cs typeface="Georgia"/>
                <a:sym typeface="Georgia"/>
              </a:defRPr>
            </a:lvl2pPr>
            <a:lvl3pPr>
              <a:spcBef>
                <a:spcPts val="0"/>
              </a:spcBef>
              <a:buClr>
                <a:schemeClr val="lt1"/>
              </a:buClr>
              <a:buSzPct val="100000"/>
              <a:buFont typeface="Georgia"/>
              <a:buNone/>
              <a:defRPr sz="4800">
                <a:solidFill>
                  <a:schemeClr val="lt1"/>
                </a:solidFill>
                <a:latin typeface="Georgia"/>
                <a:ea typeface="Georgia"/>
                <a:cs typeface="Georgia"/>
                <a:sym typeface="Georgia"/>
              </a:defRPr>
            </a:lvl3pPr>
            <a:lvl4pPr>
              <a:spcBef>
                <a:spcPts val="0"/>
              </a:spcBef>
              <a:buClr>
                <a:schemeClr val="lt1"/>
              </a:buClr>
              <a:buSzPct val="100000"/>
              <a:buFont typeface="Georgia"/>
              <a:buNone/>
              <a:defRPr sz="4800">
                <a:solidFill>
                  <a:schemeClr val="lt1"/>
                </a:solidFill>
                <a:latin typeface="Georgia"/>
                <a:ea typeface="Georgia"/>
                <a:cs typeface="Georgia"/>
                <a:sym typeface="Georgia"/>
              </a:defRPr>
            </a:lvl4pPr>
            <a:lvl5pPr>
              <a:spcBef>
                <a:spcPts val="0"/>
              </a:spcBef>
              <a:buClr>
                <a:schemeClr val="lt1"/>
              </a:buClr>
              <a:buSzPct val="100000"/>
              <a:buFont typeface="Georgia"/>
              <a:buNone/>
              <a:defRPr sz="4800">
                <a:solidFill>
                  <a:schemeClr val="lt1"/>
                </a:solidFill>
                <a:latin typeface="Georgia"/>
                <a:ea typeface="Georgia"/>
                <a:cs typeface="Georgia"/>
                <a:sym typeface="Georgia"/>
              </a:defRPr>
            </a:lvl5pPr>
            <a:lvl6pPr>
              <a:spcBef>
                <a:spcPts val="0"/>
              </a:spcBef>
              <a:buClr>
                <a:schemeClr val="lt1"/>
              </a:buClr>
              <a:buSzPct val="100000"/>
              <a:buFont typeface="Georgia"/>
              <a:buNone/>
              <a:defRPr sz="4800">
                <a:solidFill>
                  <a:schemeClr val="lt1"/>
                </a:solidFill>
                <a:latin typeface="Georgia"/>
                <a:ea typeface="Georgia"/>
                <a:cs typeface="Georgia"/>
                <a:sym typeface="Georgia"/>
              </a:defRPr>
            </a:lvl6pPr>
            <a:lvl7pPr>
              <a:spcBef>
                <a:spcPts val="0"/>
              </a:spcBef>
              <a:buClr>
                <a:schemeClr val="lt1"/>
              </a:buClr>
              <a:buSzPct val="100000"/>
              <a:buFont typeface="Georgia"/>
              <a:buNone/>
              <a:defRPr sz="4800">
                <a:solidFill>
                  <a:schemeClr val="lt1"/>
                </a:solidFill>
                <a:latin typeface="Georgia"/>
                <a:ea typeface="Georgia"/>
                <a:cs typeface="Georgia"/>
                <a:sym typeface="Georgia"/>
              </a:defRPr>
            </a:lvl7pPr>
            <a:lvl8pPr>
              <a:spcBef>
                <a:spcPts val="0"/>
              </a:spcBef>
              <a:buClr>
                <a:schemeClr val="lt1"/>
              </a:buClr>
              <a:buSzPct val="100000"/>
              <a:buFont typeface="Georgia"/>
              <a:buNone/>
              <a:defRPr sz="4800">
                <a:solidFill>
                  <a:schemeClr val="lt1"/>
                </a:solidFill>
                <a:latin typeface="Georgia"/>
                <a:ea typeface="Georgia"/>
                <a:cs typeface="Georgia"/>
                <a:sym typeface="Georgia"/>
              </a:defRPr>
            </a:lvl8pPr>
            <a:lvl9pPr>
              <a:spcBef>
                <a:spcPts val="0"/>
              </a:spcBef>
              <a:buClr>
                <a:schemeClr val="lt1"/>
              </a:buClr>
              <a:buSzPct val="100000"/>
              <a:buFont typeface="Georgia"/>
              <a:buNone/>
              <a:defRPr sz="4800">
                <a:solidFill>
                  <a:schemeClr val="lt1"/>
                </a:solidFill>
                <a:latin typeface="Georgia"/>
                <a:ea typeface="Georgia"/>
                <a:cs typeface="Georgia"/>
                <a:sym typeface="Georgia"/>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1"/>
              </a:buClr>
              <a:buSzPct val="100000"/>
              <a:buFont typeface="Georgia"/>
              <a:defRPr sz="3000">
                <a:solidFill>
                  <a:schemeClr val="dk1"/>
                </a:solidFill>
                <a:latin typeface="Georgia"/>
                <a:ea typeface="Georgia"/>
                <a:cs typeface="Georgia"/>
                <a:sym typeface="Georgia"/>
              </a:defRPr>
            </a:lvl1pPr>
            <a:lvl2pPr>
              <a:spcBef>
                <a:spcPts val="480"/>
              </a:spcBef>
              <a:buClr>
                <a:schemeClr val="dk1"/>
              </a:buClr>
              <a:buSzPct val="100000"/>
              <a:buFont typeface="Georgia"/>
              <a:defRPr sz="2400">
                <a:solidFill>
                  <a:schemeClr val="dk1"/>
                </a:solidFill>
                <a:latin typeface="Georgia"/>
                <a:ea typeface="Georgia"/>
                <a:cs typeface="Georgia"/>
                <a:sym typeface="Georgia"/>
              </a:defRPr>
            </a:lvl2pPr>
            <a:lvl3pPr>
              <a:spcBef>
                <a:spcPts val="480"/>
              </a:spcBef>
              <a:buClr>
                <a:schemeClr val="dk1"/>
              </a:buClr>
              <a:buSzPct val="100000"/>
              <a:buFont typeface="Georgia"/>
              <a:defRPr sz="2400">
                <a:solidFill>
                  <a:schemeClr val="dk1"/>
                </a:solidFill>
                <a:latin typeface="Georgia"/>
                <a:ea typeface="Georgia"/>
                <a:cs typeface="Georgia"/>
                <a:sym typeface="Georgia"/>
              </a:defRPr>
            </a:lvl3pPr>
            <a:lvl4pPr>
              <a:spcBef>
                <a:spcPts val="360"/>
              </a:spcBef>
              <a:buClr>
                <a:schemeClr val="dk1"/>
              </a:buClr>
              <a:buSzPct val="100000"/>
              <a:buFont typeface="Georgia"/>
              <a:defRPr sz="1800">
                <a:solidFill>
                  <a:schemeClr val="dk1"/>
                </a:solidFill>
                <a:latin typeface="Georgia"/>
                <a:ea typeface="Georgia"/>
                <a:cs typeface="Georgia"/>
                <a:sym typeface="Georgia"/>
              </a:defRPr>
            </a:lvl4pPr>
            <a:lvl5pPr>
              <a:spcBef>
                <a:spcPts val="360"/>
              </a:spcBef>
              <a:buClr>
                <a:schemeClr val="dk1"/>
              </a:buClr>
              <a:buSzPct val="100000"/>
              <a:buFont typeface="Georgia"/>
              <a:defRPr sz="1800">
                <a:solidFill>
                  <a:schemeClr val="dk1"/>
                </a:solidFill>
                <a:latin typeface="Georgia"/>
                <a:ea typeface="Georgia"/>
                <a:cs typeface="Georgia"/>
                <a:sym typeface="Georgia"/>
              </a:defRPr>
            </a:lvl5pPr>
            <a:lvl6pPr>
              <a:spcBef>
                <a:spcPts val="360"/>
              </a:spcBef>
              <a:buClr>
                <a:schemeClr val="dk1"/>
              </a:buClr>
              <a:buSzPct val="100000"/>
              <a:buFont typeface="Georgia"/>
              <a:defRPr sz="1800">
                <a:solidFill>
                  <a:schemeClr val="dk1"/>
                </a:solidFill>
                <a:latin typeface="Georgia"/>
                <a:ea typeface="Georgia"/>
                <a:cs typeface="Georgia"/>
                <a:sym typeface="Georgia"/>
              </a:defRPr>
            </a:lvl6pPr>
            <a:lvl7pPr>
              <a:spcBef>
                <a:spcPts val="360"/>
              </a:spcBef>
              <a:buClr>
                <a:schemeClr val="dk1"/>
              </a:buClr>
              <a:buSzPct val="100000"/>
              <a:buFont typeface="Georgia"/>
              <a:defRPr sz="1800">
                <a:solidFill>
                  <a:schemeClr val="dk1"/>
                </a:solidFill>
                <a:latin typeface="Georgia"/>
                <a:ea typeface="Georgia"/>
                <a:cs typeface="Georgia"/>
                <a:sym typeface="Georgia"/>
              </a:defRPr>
            </a:lvl7pPr>
            <a:lvl8pPr>
              <a:spcBef>
                <a:spcPts val="360"/>
              </a:spcBef>
              <a:buClr>
                <a:schemeClr val="dk1"/>
              </a:buClr>
              <a:buSzPct val="100000"/>
              <a:buFont typeface="Georgia"/>
              <a:defRPr sz="1800">
                <a:solidFill>
                  <a:schemeClr val="dk1"/>
                </a:solidFill>
                <a:latin typeface="Georgia"/>
                <a:ea typeface="Georgia"/>
                <a:cs typeface="Georgia"/>
                <a:sym typeface="Georgia"/>
              </a:defRPr>
            </a:lvl8pPr>
            <a:lvl9pPr>
              <a:spcBef>
                <a:spcPts val="360"/>
              </a:spcBef>
              <a:buClr>
                <a:schemeClr val="dk1"/>
              </a:buClr>
              <a:buSzPct val="100000"/>
              <a:buFont typeface="Georgia"/>
              <a:defRPr sz="1800">
                <a:solidFill>
                  <a:schemeClr val="dk1"/>
                </a:solidFill>
                <a:latin typeface="Georgia"/>
                <a:ea typeface="Georgia"/>
                <a:cs typeface="Georgia"/>
                <a:sym typeface="Georgia"/>
              </a:defRPr>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300">
                <a:solidFill>
                  <a:schemeClr val="lt2"/>
                </a:solidFill>
                <a:latin typeface="Georgia"/>
                <a:ea typeface="Georgia"/>
                <a:cs typeface="Georgia"/>
                <a:sym typeface="Georgia"/>
              </a:rPr>
              <a:t>‹#›</a:t>
            </a:fld>
            <a:endParaRPr lang="en" sz="1300">
              <a:solidFill>
                <a:schemeClr val="lt2"/>
              </a:solidFill>
              <a:latin typeface="Georgia"/>
              <a:ea typeface="Georgia"/>
              <a:cs typeface="Georgia"/>
              <a:sym typeface="Georgi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AIqC79WrpK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4B2xOvKFFz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Pl8OOIxKYk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youtube.com/watch?v=Yu2e4AUPoRk"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ctrTitle"/>
          </p:nvPr>
        </p:nvSpPr>
        <p:spPr>
          <a:xfrm>
            <a:off x="685800" y="1746892"/>
            <a:ext cx="7772400" cy="1238099"/>
          </a:xfrm>
          <a:prstGeom prst="rect">
            <a:avLst/>
          </a:prstGeom>
        </p:spPr>
        <p:txBody>
          <a:bodyPr lIns="91425" tIns="91425" rIns="91425" bIns="91425" anchor="b" anchorCtr="0">
            <a:noAutofit/>
          </a:bodyPr>
          <a:lstStyle/>
          <a:p>
            <a:pPr>
              <a:spcBef>
                <a:spcPts val="0"/>
              </a:spcBef>
              <a:buNone/>
            </a:pPr>
            <a:r>
              <a:rPr lang="en"/>
              <a:t>5 Themes of Geography</a:t>
            </a:r>
          </a:p>
        </p:txBody>
      </p:sp>
      <p:sp>
        <p:nvSpPr>
          <p:cNvPr id="47" name="Shape 47"/>
          <p:cNvSpPr txBox="1">
            <a:spLocks noGrp="1"/>
          </p:cNvSpPr>
          <p:nvPr>
            <p:ph type="subTitle" idx="1"/>
          </p:nvPr>
        </p:nvSpPr>
        <p:spPr>
          <a:xfrm>
            <a:off x="685800" y="3093357"/>
            <a:ext cx="7772400" cy="666600"/>
          </a:xfrm>
          <a:prstGeom prst="rect">
            <a:avLst/>
          </a:prstGeom>
        </p:spPr>
        <p:txBody>
          <a:bodyPr lIns="91425" tIns="91425" rIns="91425" bIns="91425" anchor="t" anchorCtr="0">
            <a:noAutofit/>
          </a:bodyPr>
          <a:lstStyle/>
          <a:p>
            <a:pPr>
              <a:spcBef>
                <a:spcPts val="0"/>
              </a:spcBef>
              <a:buNone/>
            </a:pPr>
            <a:r>
              <a:rPr lang="en"/>
              <a:t>Part One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Shape 100"/>
          <p:cNvPicPr preferRelativeResize="0"/>
          <p:nvPr/>
        </p:nvPicPr>
        <p:blipFill>
          <a:blip r:embed="rId3">
            <a:alphaModFix/>
          </a:blip>
          <a:stretch>
            <a:fillRect/>
          </a:stretch>
        </p:blipFill>
        <p:spPr>
          <a:xfrm>
            <a:off x="4986542" y="0"/>
            <a:ext cx="4157464" cy="5143499"/>
          </a:xfrm>
          <a:prstGeom prst="rect">
            <a:avLst/>
          </a:prstGeom>
          <a:noFill/>
          <a:ln>
            <a:noFill/>
          </a:ln>
        </p:spPr>
      </p:pic>
      <p:sp>
        <p:nvSpPr>
          <p:cNvPr id="101" name="Shape 101"/>
          <p:cNvSpPr txBox="1"/>
          <p:nvPr/>
        </p:nvSpPr>
        <p:spPr>
          <a:xfrm>
            <a:off x="321975" y="134800"/>
            <a:ext cx="4586700" cy="4776600"/>
          </a:xfrm>
          <a:prstGeom prst="rect">
            <a:avLst/>
          </a:prstGeom>
          <a:noFill/>
          <a:ln>
            <a:noFill/>
          </a:ln>
        </p:spPr>
        <p:txBody>
          <a:bodyPr lIns="91425" tIns="91425" rIns="91425" bIns="91425" anchor="t" anchorCtr="0">
            <a:noAutofit/>
          </a:bodyPr>
          <a:lstStyle/>
          <a:p>
            <a:pPr rtl="0">
              <a:spcBef>
                <a:spcPts val="0"/>
              </a:spcBef>
              <a:buNone/>
            </a:pPr>
            <a:r>
              <a:rPr lang="en" sz="3000">
                <a:solidFill>
                  <a:schemeClr val="lt1"/>
                </a:solidFill>
              </a:rPr>
              <a:t>Let’s 		Location</a:t>
            </a:r>
          </a:p>
          <a:p>
            <a:pPr rtl="0">
              <a:spcBef>
                <a:spcPts val="0"/>
              </a:spcBef>
              <a:buNone/>
            </a:pPr>
            <a:r>
              <a:rPr lang="en" sz="3000">
                <a:solidFill>
                  <a:schemeClr val="lt1"/>
                </a:solidFill>
              </a:rPr>
              <a:t>Play		Place</a:t>
            </a:r>
          </a:p>
          <a:p>
            <a:pPr rtl="0">
              <a:spcBef>
                <a:spcPts val="0"/>
              </a:spcBef>
              <a:buNone/>
            </a:pPr>
            <a:r>
              <a:rPr lang="en" sz="3000">
                <a:solidFill>
                  <a:schemeClr val="lt1"/>
                </a:solidFill>
              </a:rPr>
              <a:t>In			Interaction </a:t>
            </a:r>
          </a:p>
          <a:p>
            <a:pPr rtl="0">
              <a:spcBef>
                <a:spcPts val="0"/>
              </a:spcBef>
              <a:buNone/>
            </a:pPr>
            <a:r>
              <a:rPr lang="en" sz="3000">
                <a:solidFill>
                  <a:schemeClr val="lt1"/>
                </a:solidFill>
              </a:rPr>
              <a:t>Mario’s	Movement</a:t>
            </a:r>
          </a:p>
          <a:p>
            <a:pPr>
              <a:spcBef>
                <a:spcPts val="0"/>
              </a:spcBef>
              <a:buNone/>
            </a:pPr>
            <a:r>
              <a:rPr lang="en" sz="3000">
                <a:solidFill>
                  <a:schemeClr val="lt1"/>
                </a:solidFill>
              </a:rPr>
              <a:t>Room	Region</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Location</a:t>
            </a:r>
          </a:p>
        </p:txBody>
      </p:sp>
      <p:sp>
        <p:nvSpPr>
          <p:cNvPr id="107" name="Shape 107"/>
          <p:cNvSpPr txBox="1">
            <a:spLocks noGrp="1"/>
          </p:cNvSpPr>
          <p:nvPr>
            <p:ph type="body" idx="1"/>
          </p:nvPr>
        </p:nvSpPr>
        <p:spPr>
          <a:xfrm>
            <a:off x="457200" y="1160300"/>
            <a:ext cx="8229600" cy="3725699"/>
          </a:xfrm>
          <a:prstGeom prst="rect">
            <a:avLst/>
          </a:prstGeom>
        </p:spPr>
        <p:txBody>
          <a:bodyPr lIns="91425" tIns="91425" rIns="91425" bIns="91425" anchor="t" anchorCtr="0">
            <a:noAutofit/>
          </a:bodyPr>
          <a:lstStyle/>
          <a:p>
            <a:pPr lvl="0" rtl="0">
              <a:lnSpc>
                <a:spcPct val="115000"/>
              </a:lnSpc>
              <a:spcBef>
                <a:spcPts val="0"/>
              </a:spcBef>
              <a:buClr>
                <a:schemeClr val="dk1"/>
              </a:buClr>
              <a:buSzPct val="57894"/>
              <a:buFont typeface="Arial"/>
              <a:buNone/>
            </a:pPr>
            <a:r>
              <a:rPr lang="en" sz="1900">
                <a:solidFill>
                  <a:srgbClr val="FFFF00"/>
                </a:solidFill>
                <a:latin typeface="Arial"/>
                <a:ea typeface="Arial"/>
                <a:cs typeface="Arial"/>
                <a:sym typeface="Arial"/>
              </a:rPr>
              <a:t>®</a:t>
            </a:r>
            <a:r>
              <a:rPr lang="en" sz="2400">
                <a:solidFill>
                  <a:schemeClr val="accent5"/>
                </a:solidFill>
                <a:latin typeface="Comic Sans MS"/>
                <a:ea typeface="Comic Sans MS"/>
                <a:cs typeface="Comic Sans MS"/>
                <a:sym typeface="Comic Sans MS"/>
              </a:rPr>
              <a:t>Location -- Where are things located? A location can be specific (for example, it can be stated as coordinates of longitude and latitude or as a distance from another place) or general (it's in the Northeast). </a:t>
            </a:r>
          </a:p>
          <a:p>
            <a:pPr>
              <a:spcBef>
                <a:spcPts val="0"/>
              </a:spcBef>
              <a:buNone/>
            </a:pPr>
            <a:endParaRPr>
              <a:solidFill>
                <a:schemeClr val="accent5"/>
              </a:solidFill>
            </a:endParaRPr>
          </a:p>
        </p:txBody>
      </p:sp>
      <p:pic>
        <p:nvPicPr>
          <p:cNvPr id="108" name="Shape 108"/>
          <p:cNvPicPr preferRelativeResize="0"/>
          <p:nvPr/>
        </p:nvPicPr>
        <p:blipFill>
          <a:blip r:embed="rId3">
            <a:alphaModFix/>
          </a:blip>
          <a:stretch>
            <a:fillRect/>
          </a:stretch>
        </p:blipFill>
        <p:spPr>
          <a:xfrm>
            <a:off x="3527687" y="3087200"/>
            <a:ext cx="1743075" cy="173355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Absolute Location</a:t>
            </a:r>
          </a:p>
        </p:txBody>
      </p:sp>
      <p:sp>
        <p:nvSpPr>
          <p:cNvPr id="114" name="Shape 11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Absolute location is described in terms of Longitude and Latitude</a:t>
            </a:r>
          </a:p>
          <a:p>
            <a:pPr rtl="0">
              <a:spcBef>
                <a:spcPts val="0"/>
              </a:spcBef>
              <a:buNone/>
            </a:pPr>
            <a:endParaRPr/>
          </a:p>
          <a:p>
            <a:pPr rtl="0">
              <a:spcBef>
                <a:spcPts val="0"/>
              </a:spcBef>
              <a:buNone/>
            </a:pPr>
            <a:r>
              <a:rPr lang="en"/>
              <a:t>Charlotte North Carolina’s exact location is </a:t>
            </a:r>
          </a:p>
          <a:p>
            <a:pPr lvl="0" rtl="0">
              <a:lnSpc>
                <a:spcPct val="120000"/>
              </a:lnSpc>
              <a:spcBef>
                <a:spcPts val="0"/>
              </a:spcBef>
              <a:buClr>
                <a:schemeClr val="dk1"/>
              </a:buClr>
              <a:buSzPct val="110000"/>
              <a:buFont typeface="Arial"/>
              <a:buNone/>
            </a:pPr>
            <a:r>
              <a:rPr lang="en" sz="1000">
                <a:latin typeface="Arial"/>
                <a:ea typeface="Arial"/>
                <a:cs typeface="Arial"/>
                <a:sym typeface="Arial"/>
              </a:rPr>
              <a:t>  </a:t>
            </a:r>
            <a:r>
              <a:rPr lang="en"/>
              <a:t>longitude - 80.823 W </a:t>
            </a:r>
          </a:p>
          <a:p>
            <a:pPr>
              <a:spcBef>
                <a:spcPts val="0"/>
              </a:spcBef>
              <a:buNone/>
            </a:pPr>
            <a:r>
              <a:rPr lang="en"/>
              <a:t>latitude 35.479 N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Example of exact location</a:t>
            </a:r>
          </a:p>
        </p:txBody>
      </p:sp>
      <p:sp>
        <p:nvSpPr>
          <p:cNvPr id="120" name="Shape 120"/>
          <p:cNvSpPr txBox="1">
            <a:spLocks noGrp="1"/>
          </p:cNvSpPr>
          <p:nvPr>
            <p:ph type="body" idx="1"/>
          </p:nvPr>
        </p:nvSpPr>
        <p:spPr>
          <a:xfrm>
            <a:off x="93025" y="1200150"/>
            <a:ext cx="8878199" cy="3725699"/>
          </a:xfrm>
          <a:prstGeom prst="rect">
            <a:avLst/>
          </a:prstGeom>
        </p:spPr>
        <p:txBody>
          <a:bodyPr lIns="91425" tIns="91425" rIns="91425" bIns="91425" anchor="t" anchorCtr="0">
            <a:noAutofit/>
          </a:bodyPr>
          <a:lstStyle/>
          <a:p>
            <a:pPr>
              <a:spcBef>
                <a:spcPts val="0"/>
              </a:spcBef>
              <a:buNone/>
            </a:pPr>
            <a:endParaRPr/>
          </a:p>
        </p:txBody>
      </p:sp>
      <p:pic>
        <p:nvPicPr>
          <p:cNvPr id="121" name="Shape 121"/>
          <p:cNvPicPr preferRelativeResize="0"/>
          <p:nvPr/>
        </p:nvPicPr>
        <p:blipFill>
          <a:blip r:embed="rId3">
            <a:alphaModFix/>
          </a:blip>
          <a:stretch>
            <a:fillRect/>
          </a:stretch>
        </p:blipFill>
        <p:spPr>
          <a:xfrm>
            <a:off x="1135562" y="1417900"/>
            <a:ext cx="6181725" cy="310515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Relative Location</a:t>
            </a:r>
          </a:p>
        </p:txBody>
      </p:sp>
      <p:sp>
        <p:nvSpPr>
          <p:cNvPr id="127" name="Shape 12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a:solidFill>
                  <a:srgbClr val="444444"/>
                </a:solidFill>
              </a:rPr>
              <a:t>Relative location refers to the position of a place or entity based on its positive with respect to other locations.  For example, the location of the US Capitol is located about 38 miles southwest of Baltimore.  Relative location can be expressed in terms of distance, travel time, or cost.  (near, above, west, beside, across from)</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Relative Location</a:t>
            </a:r>
          </a:p>
        </p:txBody>
      </p:sp>
      <p:sp>
        <p:nvSpPr>
          <p:cNvPr id="133" name="Shape 133"/>
          <p:cNvSpPr txBox="1">
            <a:spLocks noGrp="1"/>
          </p:cNvSpPr>
          <p:nvPr>
            <p:ph type="body" idx="1"/>
          </p:nvPr>
        </p:nvSpPr>
        <p:spPr>
          <a:xfrm>
            <a:off x="297675" y="1209575"/>
            <a:ext cx="8229600" cy="3725699"/>
          </a:xfrm>
          <a:prstGeom prst="rect">
            <a:avLst/>
          </a:prstGeom>
        </p:spPr>
        <p:txBody>
          <a:bodyPr lIns="91425" tIns="91425" rIns="91425" bIns="91425" anchor="t" anchorCtr="0">
            <a:noAutofit/>
          </a:bodyPr>
          <a:lstStyle/>
          <a:p>
            <a:pPr>
              <a:spcBef>
                <a:spcPts val="0"/>
              </a:spcBef>
              <a:buNone/>
            </a:pPr>
            <a:r>
              <a:rPr lang="en">
                <a:solidFill>
                  <a:srgbClr val="363636"/>
                </a:solidFill>
              </a:rPr>
              <a:t>Relative location is more general and can be used relative to the surroundings of the object. You could say something like, "The post office is South of the diner on main street".</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sz="3600"/>
              <a:t>Place What is it like when you get there?</a:t>
            </a:r>
          </a:p>
        </p:txBody>
      </p:sp>
      <p:sp>
        <p:nvSpPr>
          <p:cNvPr id="139" name="Shape 13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sz="2400">
                <a:solidFill>
                  <a:schemeClr val="accent5"/>
                </a:solidFill>
                <a:latin typeface="Comic Sans MS"/>
                <a:ea typeface="Comic Sans MS"/>
                <a:cs typeface="Comic Sans MS"/>
                <a:sym typeface="Comic Sans MS"/>
              </a:rPr>
              <a:t>What makes a place different from other places? Differences might be defined in terms of climate, physical features, or the people who live there and their traditions. </a:t>
            </a:r>
          </a:p>
        </p:txBody>
      </p:sp>
      <p:pic>
        <p:nvPicPr>
          <p:cNvPr id="140" name="Shape 140"/>
          <p:cNvPicPr preferRelativeResize="0"/>
          <p:nvPr/>
        </p:nvPicPr>
        <p:blipFill>
          <a:blip r:embed="rId3">
            <a:alphaModFix/>
          </a:blip>
          <a:stretch>
            <a:fillRect/>
          </a:stretch>
        </p:blipFill>
        <p:spPr>
          <a:xfrm>
            <a:off x="40125" y="2940150"/>
            <a:ext cx="3055025" cy="2124199"/>
          </a:xfrm>
          <a:prstGeom prst="rect">
            <a:avLst/>
          </a:prstGeom>
          <a:noFill/>
          <a:ln>
            <a:noFill/>
          </a:ln>
        </p:spPr>
      </p:pic>
      <p:pic>
        <p:nvPicPr>
          <p:cNvPr id="141" name="Shape 141"/>
          <p:cNvPicPr preferRelativeResize="0"/>
          <p:nvPr/>
        </p:nvPicPr>
        <p:blipFill>
          <a:blip r:embed="rId4">
            <a:alphaModFix/>
          </a:blip>
          <a:stretch>
            <a:fillRect/>
          </a:stretch>
        </p:blipFill>
        <p:spPr>
          <a:xfrm>
            <a:off x="7179075" y="2940150"/>
            <a:ext cx="1789349" cy="2049548"/>
          </a:xfrm>
          <a:prstGeom prst="rect">
            <a:avLst/>
          </a:prstGeom>
          <a:noFill/>
          <a:ln>
            <a:noFill/>
          </a:ln>
        </p:spPr>
      </p:pic>
      <p:pic>
        <p:nvPicPr>
          <p:cNvPr id="142" name="Shape 142"/>
          <p:cNvPicPr preferRelativeResize="0"/>
          <p:nvPr/>
        </p:nvPicPr>
        <p:blipFill>
          <a:blip r:embed="rId5">
            <a:alphaModFix/>
          </a:blip>
          <a:stretch>
            <a:fillRect/>
          </a:stretch>
        </p:blipFill>
        <p:spPr>
          <a:xfrm>
            <a:off x="3255900" y="2578925"/>
            <a:ext cx="3846875" cy="2564575"/>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Here is an example</a:t>
            </a:r>
          </a:p>
        </p:txBody>
      </p:sp>
      <p:sp>
        <p:nvSpPr>
          <p:cNvPr id="148" name="Shape 14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149" name="Shape 149"/>
          <p:cNvPicPr preferRelativeResize="0"/>
          <p:nvPr/>
        </p:nvPicPr>
        <p:blipFill>
          <a:blip r:embed="rId3">
            <a:alphaModFix/>
          </a:blip>
          <a:stretch>
            <a:fillRect/>
          </a:stretch>
        </p:blipFill>
        <p:spPr>
          <a:xfrm>
            <a:off x="666625" y="1266637"/>
            <a:ext cx="7557375" cy="3592723"/>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endParaRPr/>
          </a:p>
        </p:txBody>
      </p:sp>
      <p:sp>
        <p:nvSpPr>
          <p:cNvPr id="155" name="Shape 15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156" name="Shape 156"/>
          <p:cNvPicPr preferRelativeResize="0"/>
          <p:nvPr/>
        </p:nvPicPr>
        <p:blipFill>
          <a:blip r:embed="rId3">
            <a:alphaModFix/>
          </a:blip>
          <a:stretch>
            <a:fillRect/>
          </a:stretch>
        </p:blipFill>
        <p:spPr>
          <a:xfrm>
            <a:off x="457200" y="205975"/>
            <a:ext cx="8229600" cy="4558275"/>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sz="3600"/>
              <a:t>Human Environment Interaction</a:t>
            </a:r>
          </a:p>
        </p:txBody>
      </p:sp>
      <p:sp>
        <p:nvSpPr>
          <p:cNvPr id="162" name="Shape 16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How do human change the environment - a particular place</a:t>
            </a:r>
          </a:p>
          <a:p>
            <a:pPr>
              <a:spcBef>
                <a:spcPts val="0"/>
              </a:spcBef>
              <a:buNone/>
            </a:pPr>
            <a:r>
              <a:rPr lang="en"/>
              <a:t>How does the environment affect humans - how do people adapt to the environment around them</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Warm Up</a:t>
            </a:r>
          </a:p>
        </p:txBody>
      </p:sp>
      <p:sp>
        <p:nvSpPr>
          <p:cNvPr id="53" name="Shape 5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Good Morning</a:t>
            </a:r>
          </a:p>
          <a:p>
            <a:pPr rtl="0">
              <a:spcBef>
                <a:spcPts val="0"/>
              </a:spcBef>
              <a:buNone/>
            </a:pPr>
            <a:r>
              <a:rPr lang="en"/>
              <a:t>Label Page 7 of your ISN - Place</a:t>
            </a:r>
          </a:p>
          <a:p>
            <a:pPr rtl="0">
              <a:spcBef>
                <a:spcPts val="0"/>
              </a:spcBef>
              <a:buNone/>
            </a:pPr>
            <a:r>
              <a:rPr lang="en"/>
              <a:t>Label Page 8 - Location</a:t>
            </a:r>
          </a:p>
          <a:p>
            <a:pPr rtl="0">
              <a:spcBef>
                <a:spcPts val="0"/>
              </a:spcBef>
              <a:buNone/>
            </a:pPr>
            <a:endParaRPr/>
          </a:p>
          <a:p>
            <a:pPr>
              <a:spcBef>
                <a:spcPts val="0"/>
              </a:spcBef>
              <a:buNone/>
            </a:pPr>
            <a:r>
              <a:rPr lang="en"/>
              <a:t>On the top of page 7 write what you think the most typical person in the world looks like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sz="3600"/>
              <a:t>Interaction - How humans change the environment</a:t>
            </a:r>
          </a:p>
        </p:txBody>
      </p:sp>
      <p:sp>
        <p:nvSpPr>
          <p:cNvPr id="168" name="Shape 16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a:t>Canals, roads, building, dams, pollution are some examples.</a:t>
            </a:r>
          </a:p>
        </p:txBody>
      </p:sp>
      <p:pic>
        <p:nvPicPr>
          <p:cNvPr id="169" name="Shape 169"/>
          <p:cNvPicPr preferRelativeResize="0"/>
          <p:nvPr/>
        </p:nvPicPr>
        <p:blipFill>
          <a:blip r:embed="rId3">
            <a:alphaModFix/>
          </a:blip>
          <a:stretch>
            <a:fillRect/>
          </a:stretch>
        </p:blipFill>
        <p:spPr>
          <a:xfrm>
            <a:off x="75587" y="2447775"/>
            <a:ext cx="2466975" cy="1847850"/>
          </a:xfrm>
          <a:prstGeom prst="rect">
            <a:avLst/>
          </a:prstGeom>
          <a:noFill/>
          <a:ln>
            <a:noFill/>
          </a:ln>
        </p:spPr>
      </p:pic>
      <p:pic>
        <p:nvPicPr>
          <p:cNvPr id="170" name="Shape 170"/>
          <p:cNvPicPr preferRelativeResize="0"/>
          <p:nvPr/>
        </p:nvPicPr>
        <p:blipFill>
          <a:blip r:embed="rId4">
            <a:alphaModFix/>
          </a:blip>
          <a:stretch>
            <a:fillRect/>
          </a:stretch>
        </p:blipFill>
        <p:spPr>
          <a:xfrm>
            <a:off x="2719037" y="2447775"/>
            <a:ext cx="2466975" cy="1847850"/>
          </a:xfrm>
          <a:prstGeom prst="rect">
            <a:avLst/>
          </a:prstGeom>
          <a:noFill/>
          <a:ln>
            <a:noFill/>
          </a:ln>
        </p:spPr>
      </p:pic>
      <p:pic>
        <p:nvPicPr>
          <p:cNvPr id="171" name="Shape 171"/>
          <p:cNvPicPr preferRelativeResize="0"/>
          <p:nvPr/>
        </p:nvPicPr>
        <p:blipFill>
          <a:blip r:embed="rId5">
            <a:alphaModFix/>
          </a:blip>
          <a:stretch>
            <a:fillRect/>
          </a:stretch>
        </p:blipFill>
        <p:spPr>
          <a:xfrm>
            <a:off x="5405587" y="2552537"/>
            <a:ext cx="2619375" cy="1743075"/>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sz="3600"/>
              <a:t>How human adapt or interact with the environment around them</a:t>
            </a:r>
          </a:p>
        </p:txBody>
      </p:sp>
      <p:sp>
        <p:nvSpPr>
          <p:cNvPr id="177" name="Shape 17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2400"/>
              <a:t>Building shelters, using umbrellas, wearing a jacket are some examples.  It also has to do with what the environment does for the people.  Give water, soil to grow plants and minerals for use.</a:t>
            </a:r>
          </a:p>
          <a:p>
            <a:pPr>
              <a:spcBef>
                <a:spcPts val="0"/>
              </a:spcBef>
              <a:buNone/>
            </a:pPr>
            <a:endParaRPr sz="2400"/>
          </a:p>
        </p:txBody>
      </p:sp>
      <p:pic>
        <p:nvPicPr>
          <p:cNvPr id="178" name="Shape 178"/>
          <p:cNvPicPr preferRelativeResize="0"/>
          <p:nvPr/>
        </p:nvPicPr>
        <p:blipFill>
          <a:blip r:embed="rId3">
            <a:alphaModFix/>
          </a:blip>
          <a:stretch>
            <a:fillRect/>
          </a:stretch>
        </p:blipFill>
        <p:spPr>
          <a:xfrm>
            <a:off x="556400" y="2948800"/>
            <a:ext cx="2797150" cy="1977050"/>
          </a:xfrm>
          <a:prstGeom prst="rect">
            <a:avLst/>
          </a:prstGeom>
          <a:noFill/>
          <a:ln>
            <a:noFill/>
          </a:ln>
        </p:spPr>
      </p:pic>
      <p:pic>
        <p:nvPicPr>
          <p:cNvPr id="179" name="Shape 179"/>
          <p:cNvPicPr preferRelativeResize="0"/>
          <p:nvPr/>
        </p:nvPicPr>
        <p:blipFill>
          <a:blip r:embed="rId4">
            <a:alphaModFix/>
          </a:blip>
          <a:stretch>
            <a:fillRect/>
          </a:stretch>
        </p:blipFill>
        <p:spPr>
          <a:xfrm>
            <a:off x="3283450" y="2983875"/>
            <a:ext cx="2636075" cy="1977050"/>
          </a:xfrm>
          <a:prstGeom prst="rect">
            <a:avLst/>
          </a:prstGeom>
          <a:noFill/>
          <a:ln>
            <a:noFill/>
          </a:ln>
        </p:spPr>
      </p:pic>
      <p:pic>
        <p:nvPicPr>
          <p:cNvPr id="180" name="Shape 180"/>
          <p:cNvPicPr preferRelativeResize="0"/>
          <p:nvPr/>
        </p:nvPicPr>
        <p:blipFill>
          <a:blip r:embed="rId5">
            <a:alphaModFix/>
          </a:blip>
          <a:stretch>
            <a:fillRect/>
          </a:stretch>
        </p:blipFill>
        <p:spPr>
          <a:xfrm>
            <a:off x="5958875" y="3035625"/>
            <a:ext cx="3122599" cy="187355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T</a:t>
            </a:r>
            <a:r>
              <a:rPr lang="en" sz="3600"/>
              <a:t>hose are the first three themes</a:t>
            </a:r>
          </a:p>
        </p:txBody>
      </p:sp>
      <p:sp>
        <p:nvSpPr>
          <p:cNvPr id="186" name="Shape 18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We will do the other two on Friday.</a:t>
            </a:r>
          </a:p>
          <a:p>
            <a:pPr rtl="0">
              <a:spcBef>
                <a:spcPts val="0"/>
              </a:spcBef>
              <a:buNone/>
            </a:pPr>
            <a:endParaRPr/>
          </a:p>
          <a:p>
            <a:pPr>
              <a:spcBef>
                <a:spcPts val="0"/>
              </a:spcBef>
              <a:buNone/>
            </a:pPr>
            <a:r>
              <a:rPr lang="en" u="sng">
                <a:solidFill>
                  <a:schemeClr val="hlink"/>
                </a:solidFill>
                <a:hlinkClick r:id="rId3"/>
              </a:rPr>
              <a:t>Here is a rap for all 5 themes 2.34</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sz="3600"/>
              <a:t>Let’s play geographic term Bean bag</a:t>
            </a:r>
          </a:p>
        </p:txBody>
      </p:sp>
      <p:sp>
        <p:nvSpPr>
          <p:cNvPr id="192" name="Shape 19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I will pick the name of three people to be the score keeper of the games.</a:t>
            </a:r>
          </a:p>
          <a:p>
            <a:pPr marL="457200" lvl="0" indent="-228600" rtl="0">
              <a:spcBef>
                <a:spcPts val="0"/>
              </a:spcBef>
            </a:pPr>
            <a:r>
              <a:rPr lang="en"/>
              <a:t>You will have one toss.</a:t>
            </a:r>
          </a:p>
          <a:p>
            <a:pPr marL="457200" lvl="0" indent="-228600">
              <a:spcBef>
                <a:spcPts val="0"/>
              </a:spcBef>
            </a:pPr>
            <a:r>
              <a:rPr lang="en"/>
              <a:t>In order to get a point you must correctly identify the definition of the term you land on.  (If you land on Fjord, you may pick any term and give the definition for it.)</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endParaRPr/>
          </a:p>
        </p:txBody>
      </p:sp>
      <p:sp>
        <p:nvSpPr>
          <p:cNvPr id="198" name="Shape 19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Essential Question</a:t>
            </a:r>
          </a:p>
        </p:txBody>
      </p:sp>
      <p:sp>
        <p:nvSpPr>
          <p:cNvPr id="59" name="Shape 5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What will I learn today</a:t>
            </a:r>
          </a:p>
          <a:p>
            <a:pPr rtl="0">
              <a:spcBef>
                <a:spcPts val="0"/>
              </a:spcBef>
              <a:buNone/>
            </a:pPr>
            <a:endParaRPr/>
          </a:p>
          <a:p>
            <a:pPr rtl="0">
              <a:spcBef>
                <a:spcPts val="0"/>
              </a:spcBef>
              <a:buNone/>
            </a:pPr>
            <a:r>
              <a:rPr lang="en"/>
              <a:t>How do the themes of place and location help us to understand the world and the people in it as well as how if influenced the history of the world?</a:t>
            </a:r>
          </a:p>
          <a:p>
            <a:pPr>
              <a:spcBef>
                <a:spcPts val="0"/>
              </a:spcBef>
              <a:buNone/>
            </a:pPr>
            <a:r>
              <a:rPr lang="en" sz="1400"/>
              <a:t>6.E.1</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The World’s most Typical</a:t>
            </a:r>
          </a:p>
        </p:txBody>
      </p:sp>
      <p:sp>
        <p:nvSpPr>
          <p:cNvPr id="65" name="Shape 6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u="sng">
                <a:solidFill>
                  <a:schemeClr val="hlink"/>
                </a:solidFill>
                <a:hlinkClick r:id="rId3"/>
              </a:rPr>
              <a:t>National Geographic</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solidFill>
                  <a:srgbClr val="E69138"/>
                </a:solidFill>
              </a:rPr>
              <a:t>What is Geography</a:t>
            </a:r>
          </a:p>
        </p:txBody>
      </p:sp>
      <p:sp>
        <p:nvSpPr>
          <p:cNvPr id="71" name="Shape 71"/>
          <p:cNvSpPr txBox="1">
            <a:spLocks noGrp="1"/>
          </p:cNvSpPr>
          <p:nvPr>
            <p:ph type="body" idx="1"/>
          </p:nvPr>
        </p:nvSpPr>
        <p:spPr>
          <a:xfrm>
            <a:off x="457200" y="1200150"/>
            <a:ext cx="8229600" cy="3725699"/>
          </a:xfrm>
          <a:prstGeom prst="rect">
            <a:avLst/>
          </a:prstGeom>
          <a:ln w="9525" cap="flat" cmpd="sng">
            <a:solidFill>
              <a:srgbClr val="351C75"/>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1000"/>
              </a:spcBef>
              <a:buClr>
                <a:schemeClr val="dk1"/>
              </a:buClr>
              <a:buSzPct val="36666"/>
              <a:buFont typeface="Arial"/>
              <a:buNone/>
            </a:pPr>
            <a:r>
              <a:rPr lang="en" b="1">
                <a:solidFill>
                  <a:srgbClr val="351C75"/>
                </a:solidFill>
                <a:latin typeface="Comic Sans MS"/>
                <a:ea typeface="Comic Sans MS"/>
                <a:cs typeface="Comic Sans MS"/>
                <a:sym typeface="Comic Sans MS"/>
              </a:rPr>
              <a:t>ge·og·ra·phy</a:t>
            </a:r>
          </a:p>
          <a:p>
            <a:pPr lvl="0" rtl="0">
              <a:lnSpc>
                <a:spcPct val="115000"/>
              </a:lnSpc>
              <a:spcBef>
                <a:spcPts val="1000"/>
              </a:spcBef>
              <a:buClr>
                <a:schemeClr val="dk1"/>
              </a:buClr>
              <a:buSzPct val="36666"/>
              <a:buFont typeface="Arial"/>
              <a:buNone/>
            </a:pPr>
            <a:r>
              <a:rPr lang="en" b="1">
                <a:solidFill>
                  <a:srgbClr val="FCAB40"/>
                </a:solidFill>
                <a:latin typeface="Comic Sans MS"/>
                <a:ea typeface="Comic Sans MS"/>
                <a:cs typeface="Comic Sans MS"/>
                <a:sym typeface="Comic Sans MS"/>
              </a:rPr>
              <a:t>1</a:t>
            </a:r>
            <a:r>
              <a:rPr lang="en">
                <a:solidFill>
                  <a:srgbClr val="FCAB40"/>
                </a:solidFill>
                <a:latin typeface="Comic Sans MS"/>
                <a:ea typeface="Comic Sans MS"/>
                <a:cs typeface="Comic Sans MS"/>
                <a:sym typeface="Comic Sans MS"/>
              </a:rPr>
              <a:t> </a:t>
            </a:r>
            <a:r>
              <a:rPr lang="en" b="1">
                <a:solidFill>
                  <a:srgbClr val="FCAB40"/>
                </a:solidFill>
                <a:latin typeface="Comic Sans MS"/>
                <a:ea typeface="Comic Sans MS"/>
                <a:cs typeface="Comic Sans MS"/>
                <a:sym typeface="Comic Sans MS"/>
              </a:rPr>
              <a:t>:</a:t>
            </a:r>
            <a:r>
              <a:rPr lang="en">
                <a:solidFill>
                  <a:srgbClr val="FCAB40"/>
                </a:solidFill>
                <a:latin typeface="Comic Sans MS"/>
                <a:ea typeface="Comic Sans MS"/>
                <a:cs typeface="Comic Sans MS"/>
                <a:sym typeface="Comic Sans MS"/>
              </a:rPr>
              <a:t> </a:t>
            </a:r>
            <a:r>
              <a:rPr lang="en" b="1">
                <a:solidFill>
                  <a:srgbClr val="FCAB40"/>
                </a:solidFill>
                <a:latin typeface="Comic Sans MS"/>
                <a:ea typeface="Comic Sans MS"/>
                <a:cs typeface="Comic Sans MS"/>
                <a:sym typeface="Comic Sans MS"/>
              </a:rPr>
              <a:t>a science that deals with the description, distribution, and interaction of the diverse physical, biological, and cultural features of the earth's surface</a:t>
            </a:r>
          </a:p>
          <a:p>
            <a:pPr lvl="0" rtl="0">
              <a:lnSpc>
                <a:spcPct val="115000"/>
              </a:lnSpc>
              <a:spcBef>
                <a:spcPts val="1000"/>
              </a:spcBef>
              <a:buClr>
                <a:schemeClr val="dk1"/>
              </a:buClr>
              <a:buSzPct val="45833"/>
              <a:buFont typeface="Arial"/>
              <a:buNone/>
            </a:pPr>
            <a:r>
              <a:rPr lang="en" sz="2400">
                <a:solidFill>
                  <a:srgbClr val="E69138"/>
                </a:solidFill>
                <a:latin typeface="Comic Sans MS"/>
                <a:ea typeface="Comic Sans MS"/>
                <a:cs typeface="Comic Sans MS"/>
                <a:sym typeface="Comic Sans MS"/>
              </a:rPr>
              <a:t>Source-Merriam Webster Collegiate Dictionary</a:t>
            </a:r>
          </a:p>
          <a:p>
            <a:pPr>
              <a:spcBef>
                <a:spcPts val="0"/>
              </a:spcBef>
              <a:buNone/>
            </a:pPr>
            <a:endParaRPr>
              <a:solidFill>
                <a:srgbClr val="E69138"/>
              </a:solidFil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sz="4000">
                <a:solidFill>
                  <a:srgbClr val="F8FE76"/>
                </a:solidFill>
                <a:latin typeface="Comic Sans MS"/>
                <a:ea typeface="Comic Sans MS"/>
                <a:cs typeface="Comic Sans MS"/>
                <a:sym typeface="Comic Sans MS"/>
              </a:rPr>
              <a:t>IN PLAIN ENGLISH</a:t>
            </a:r>
          </a:p>
        </p:txBody>
      </p:sp>
      <p:sp>
        <p:nvSpPr>
          <p:cNvPr id="77" name="Shape 77"/>
          <p:cNvSpPr txBox="1">
            <a:spLocks noGrp="1"/>
          </p:cNvSpPr>
          <p:nvPr>
            <p:ph type="body" idx="1"/>
          </p:nvPr>
        </p:nvSpPr>
        <p:spPr>
          <a:xfrm>
            <a:off x="457200" y="1200150"/>
            <a:ext cx="8229600" cy="3725699"/>
          </a:xfrm>
          <a:prstGeom prst="rect">
            <a:avLst/>
          </a:prstGeom>
          <a:solidFill>
            <a:schemeClr val="accent1"/>
          </a:solidFill>
        </p:spPr>
        <p:txBody>
          <a:bodyPr lIns="91425" tIns="91425" rIns="91425" bIns="91425" anchor="t" anchorCtr="0">
            <a:noAutofit/>
          </a:bodyPr>
          <a:lstStyle/>
          <a:p>
            <a:pPr>
              <a:spcBef>
                <a:spcPts val="0"/>
              </a:spcBef>
              <a:buNone/>
            </a:pPr>
            <a:r>
              <a:rPr lang="en" sz="4800">
                <a:solidFill>
                  <a:srgbClr val="EAEAEA"/>
                </a:solidFill>
                <a:latin typeface="Comic Sans MS"/>
                <a:ea typeface="Comic Sans MS"/>
                <a:cs typeface="Comic Sans MS"/>
                <a:sym typeface="Comic Sans MS"/>
              </a:rPr>
              <a:t>Geography is the study of the earth and everything on it.</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Why study geography?</a:t>
            </a:r>
          </a:p>
        </p:txBody>
      </p:sp>
      <p:sp>
        <p:nvSpPr>
          <p:cNvPr id="83" name="Shape 8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u="sng">
                <a:solidFill>
                  <a:schemeClr val="hlink"/>
                </a:solidFill>
                <a:hlinkClick r:id="rId3"/>
              </a:rPr>
              <a:t>Here are some reasons</a:t>
            </a:r>
            <a:r>
              <a:rPr lang="en"/>
              <a:t> (2.06)</a:t>
            </a:r>
          </a:p>
          <a:p>
            <a:pPr rtl="0">
              <a:spcBef>
                <a:spcPts val="0"/>
              </a:spcBef>
              <a:buNone/>
            </a:pPr>
            <a:endParaRPr/>
          </a:p>
          <a:p>
            <a:pPr>
              <a:spcBef>
                <a:spcPts val="0"/>
              </a:spcBef>
              <a:buNone/>
            </a:pPr>
            <a:r>
              <a:rPr lang="en" u="sng">
                <a:solidFill>
                  <a:schemeClr val="hlink"/>
                </a:solidFill>
                <a:hlinkClick r:id="rId4"/>
              </a:rPr>
              <a:t>Another great video (4.31)</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Five Themes</a:t>
            </a:r>
          </a:p>
        </p:txBody>
      </p:sp>
      <p:sp>
        <p:nvSpPr>
          <p:cNvPr id="89" name="Shape 8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a:t>Geography is a vast and complicated subject.  To make it easier to organize and explain, Geologist categorize this subject into 5 major themes or ideas.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sz="3600"/>
              <a:t>They are...</a:t>
            </a:r>
          </a:p>
        </p:txBody>
      </p:sp>
      <p:sp>
        <p:nvSpPr>
          <p:cNvPr id="95" name="Shape 9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a:t>Location</a:t>
            </a:r>
          </a:p>
          <a:p>
            <a:pPr lvl="0" rtl="0">
              <a:spcBef>
                <a:spcPts val="0"/>
              </a:spcBef>
              <a:buNone/>
            </a:pPr>
            <a:r>
              <a:rPr lang="en"/>
              <a:t>Place</a:t>
            </a:r>
          </a:p>
          <a:p>
            <a:pPr lvl="0" rtl="0">
              <a:spcBef>
                <a:spcPts val="0"/>
              </a:spcBef>
              <a:buNone/>
            </a:pPr>
            <a:r>
              <a:rPr lang="en"/>
              <a:t>Interaction ( humans with the environment)</a:t>
            </a:r>
          </a:p>
          <a:p>
            <a:pPr lvl="0" rtl="0">
              <a:spcBef>
                <a:spcPts val="0"/>
              </a:spcBef>
              <a:buNone/>
            </a:pPr>
            <a:r>
              <a:rPr lang="en"/>
              <a:t>Movement</a:t>
            </a:r>
          </a:p>
          <a:p>
            <a:pPr lvl="0" rtl="0">
              <a:spcBef>
                <a:spcPts val="0"/>
              </a:spcBef>
              <a:buNone/>
            </a:pPr>
            <a:r>
              <a:rPr lang="en"/>
              <a:t>Region</a:t>
            </a:r>
          </a:p>
          <a:p>
            <a:pPr lvl="0" rtl="0">
              <a:spcBef>
                <a:spcPts val="0"/>
              </a:spcBef>
              <a:buNone/>
            </a:pPr>
            <a:endParaRPr/>
          </a:p>
          <a:p>
            <a:pPr>
              <a:spcBef>
                <a:spcPts val="0"/>
              </a:spcBef>
              <a:buNone/>
            </a:pPr>
            <a:r>
              <a:rPr lang="en"/>
              <a:t>Here is a good way to remember them</a:t>
            </a:r>
          </a:p>
        </p:txBody>
      </p:sp>
    </p:spTree>
  </p:cSld>
  <p:clrMapOvr>
    <a:masterClrMapping/>
  </p:clrMapOvr>
  <p:transition spd="slow">
    <p:cut/>
  </p:transition>
</p:sld>
</file>

<file path=ppt/theme/theme1.xml><?xml version="1.0" encoding="utf-8"?>
<a:theme xmlns:a="http://schemas.openxmlformats.org/drawingml/2006/main" name="paper-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623</Words>
  <Application>Microsoft Office PowerPoint</Application>
  <PresentationFormat>On-screen Show (16:9)</PresentationFormat>
  <Paragraphs>71</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paper-plane</vt:lpstr>
      <vt:lpstr>5 Themes of Geography</vt:lpstr>
      <vt:lpstr>Warm Up</vt:lpstr>
      <vt:lpstr>Essential Question</vt:lpstr>
      <vt:lpstr>The World’s most Typical</vt:lpstr>
      <vt:lpstr>What is Geography</vt:lpstr>
      <vt:lpstr>IN PLAIN ENGLISH</vt:lpstr>
      <vt:lpstr>Why study geography?</vt:lpstr>
      <vt:lpstr>Five Themes</vt:lpstr>
      <vt:lpstr>They are...</vt:lpstr>
      <vt:lpstr>PowerPoint Presentation</vt:lpstr>
      <vt:lpstr>Location</vt:lpstr>
      <vt:lpstr>Absolute Location</vt:lpstr>
      <vt:lpstr>Example of exact location</vt:lpstr>
      <vt:lpstr>Relative Location</vt:lpstr>
      <vt:lpstr>Relative Location</vt:lpstr>
      <vt:lpstr>Place What is it like when you get there?</vt:lpstr>
      <vt:lpstr>Here is an example</vt:lpstr>
      <vt:lpstr>PowerPoint Presentation</vt:lpstr>
      <vt:lpstr>Human Environment Interaction</vt:lpstr>
      <vt:lpstr>Interaction - How humans change the environment</vt:lpstr>
      <vt:lpstr>How human adapt or interact with the environment around them</vt:lpstr>
      <vt:lpstr>Those are the first three themes</vt:lpstr>
      <vt:lpstr>Let’s play geographic term Bean bag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Themes of Geography</dc:title>
  <dc:creator>Laura</dc:creator>
  <cp:lastModifiedBy>laura.bauer</cp:lastModifiedBy>
  <cp:revision>1</cp:revision>
  <dcterms:modified xsi:type="dcterms:W3CDTF">2015-08-30T20:47:10Z</dcterms:modified>
</cp:coreProperties>
</file>